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 id="2147483677" r:id="rId3"/>
  </p:sldMasterIdLst>
  <p:notesMasterIdLst>
    <p:notesMasterId r:id="rId20"/>
  </p:notesMasterIdLst>
  <p:sldIdLst>
    <p:sldId id="257" r:id="rId4"/>
    <p:sldId id="259" r:id="rId5"/>
    <p:sldId id="274" r:id="rId6"/>
    <p:sldId id="275" r:id="rId7"/>
    <p:sldId id="264" r:id="rId8"/>
    <p:sldId id="266" r:id="rId9"/>
    <p:sldId id="272" r:id="rId10"/>
    <p:sldId id="273" r:id="rId11"/>
    <p:sldId id="269" r:id="rId12"/>
    <p:sldId id="280" r:id="rId13"/>
    <p:sldId id="281" r:id="rId14"/>
    <p:sldId id="270" r:id="rId15"/>
    <p:sldId id="278" r:id="rId16"/>
    <p:sldId id="276" r:id="rId17"/>
    <p:sldId id="279" r:id="rId18"/>
    <p:sldId id="282" r:id="rId19"/>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EDCD"/>
    <a:srgbClr val="C5ED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p:restoredTop sz="70035" autoAdjust="0"/>
  </p:normalViewPr>
  <p:slideViewPr>
    <p:cSldViewPr>
      <p:cViewPr varScale="1">
        <p:scale>
          <a:sx n="102" d="100"/>
          <a:sy n="102" d="100"/>
        </p:scale>
        <p:origin x="2406" y="9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5E1A00-64AC-473A-96CF-8BCC39177E73}" type="datetimeFigureOut">
              <a:rPr lang="en-GB" smtClean="0"/>
              <a:t>26/11/2022</a:t>
            </a:fld>
            <a:endParaRPr lang="en-GB" dirty="0"/>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8E1DE7-D1F6-4904-B540-85F14A16F10E}" type="slidenum">
              <a:rPr lang="en-GB" smtClean="0"/>
              <a:t>‹#›</a:t>
            </a:fld>
            <a:endParaRPr lang="en-GB" dirty="0"/>
          </a:p>
        </p:txBody>
      </p:sp>
    </p:spTree>
    <p:extLst>
      <p:ext uri="{BB962C8B-B14F-4D97-AF65-F5344CB8AC3E}">
        <p14:creationId xmlns:p14="http://schemas.microsoft.com/office/powerpoint/2010/main" val="569220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tm32.programmingpedia.net/en/tutorial/9707/uart-universal-asynchronous-receiver-transmitter-serial-communicatio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8E1DE7-D1F6-4904-B540-85F14A16F10E}" type="slidenum">
              <a:rPr lang="en-GB" smtClean="0"/>
              <a:t>1</a:t>
            </a:fld>
            <a:endParaRPr lang="en-GB" dirty="0"/>
          </a:p>
        </p:txBody>
      </p:sp>
    </p:spTree>
    <p:extLst>
      <p:ext uri="{BB962C8B-B14F-4D97-AF65-F5344CB8AC3E}">
        <p14:creationId xmlns:p14="http://schemas.microsoft.com/office/powerpoint/2010/main" val="2061939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Reading the encoder using interrupts is one method.</a:t>
            </a:r>
          </a:p>
          <a:p>
            <a:r>
              <a:rPr lang="en-US" dirty="0"/>
              <a:t>The </a:t>
            </a:r>
            <a:r>
              <a:rPr lang="nb-NO" baseline="0" dirty="0">
                <a:latin typeface="+mn-lt"/>
                <a:ea typeface="Calibri" charset="0"/>
                <a:cs typeface="Calibri" charset="0"/>
              </a:rPr>
              <a:t>NUCLEO-F303RE board offers also a solution using timers which contain a special (quadrature) ‘encoder interface mode’ for this, just follow the recipe in the reference manual.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mode can deal with jitter / bouncing of the encoder!</a:t>
            </a:r>
          </a:p>
        </p:txBody>
      </p:sp>
      <p:sp>
        <p:nvSpPr>
          <p:cNvPr id="4" name="Slide Number Placeholder 3"/>
          <p:cNvSpPr>
            <a:spLocks noGrp="1"/>
          </p:cNvSpPr>
          <p:nvPr>
            <p:ph type="sldNum" sz="quarter" idx="10"/>
          </p:nvPr>
        </p:nvSpPr>
        <p:spPr/>
        <p:txBody>
          <a:bodyPr/>
          <a:lstStyle/>
          <a:p>
            <a:fld id="{5D8E1DE7-D1F6-4904-B540-85F14A16F10E}" type="slidenum">
              <a:rPr lang="en-GB" smtClean="0"/>
              <a:t>11</a:t>
            </a:fld>
            <a:endParaRPr lang="en-GB" dirty="0"/>
          </a:p>
        </p:txBody>
      </p:sp>
    </p:spTree>
    <p:extLst>
      <p:ext uri="{BB962C8B-B14F-4D97-AF65-F5344CB8AC3E}">
        <p14:creationId xmlns:p14="http://schemas.microsoft.com/office/powerpoint/2010/main" val="3051457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picture from the reference manual shows that external pins can be connected to (in</a:t>
            </a:r>
            <a:r>
              <a:rPr lang="en-US" baseline="0" dirty="0"/>
              <a:t> this case) external interrupt EXTI0 and EXTI1.</a:t>
            </a:r>
          </a:p>
          <a:p>
            <a:r>
              <a:rPr lang="en-US" baseline="0" dirty="0"/>
              <a:t>Such an external pin can be connected to a button, resulting in an interrupt being generated when the button is pressed or released (or both).</a:t>
            </a:r>
          </a:p>
          <a:p>
            <a:r>
              <a:rPr lang="en-US" baseline="0" dirty="0"/>
              <a:t>This can be done by setting the right bits in the corresponding SYSCFG_EXTICRx register.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Note</a:t>
            </a:r>
            <a:r>
              <a:rPr lang="en-US" baseline="0" dirty="0"/>
              <a:t>: For SYSCFG (System Configuration) settings to have effect, the SYSCFG clock must be enabled. Normally this is done by the code generated by STM32CubeMX. The setting is done in the </a:t>
            </a:r>
            <a:r>
              <a:rPr lang="en-US" sz="1200" b="0" kern="1200" dirty="0">
                <a:solidFill>
                  <a:schemeClr val="tx1"/>
                </a:solidFill>
                <a:effectLst/>
                <a:latin typeface="+mn-lt"/>
                <a:ea typeface="+mn-ea"/>
                <a:cs typeface="+mn-cs"/>
              </a:rPr>
              <a:t>HAL_Init() call at the start of main().</a:t>
            </a:r>
            <a:r>
              <a:rPr lang="en-US" baseline="0" dirty="0"/>
              <a:t> Manually it can be done by setting the </a:t>
            </a:r>
            <a:r>
              <a:rPr lang="en-US" sz="1200" kern="1200" dirty="0">
                <a:solidFill>
                  <a:schemeClr val="tx1"/>
                </a:solidFill>
                <a:effectLst/>
                <a:latin typeface="+mn-lt"/>
                <a:ea typeface="+mn-ea"/>
                <a:cs typeface="+mn-cs"/>
              </a:rPr>
              <a:t>SYSCFGEN bit in the RCC_APB2ENR register.</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latin typeface="+mn-lt"/>
              </a:rPr>
              <a:t>In case of the </a:t>
            </a:r>
            <a:r>
              <a:rPr lang="en-US" dirty="0">
                <a:latin typeface="+mn-lt"/>
              </a:rPr>
              <a:t>NUCLEO-F303RE board </a:t>
            </a:r>
            <a:r>
              <a:rPr lang="en-US" baseline="0" dirty="0">
                <a:latin typeface="+mn-lt"/>
              </a:rPr>
              <a:t>it can be deduced from the startup file (startup_stm32f303xe.s) that the name of the corresponding interrupt handler is </a:t>
            </a:r>
            <a:r>
              <a:rPr lang="en-US" sz="1200" b="0" kern="1200" dirty="0">
                <a:solidFill>
                  <a:schemeClr val="tx1"/>
                </a:solidFill>
                <a:effectLst/>
                <a:latin typeface="+mn-lt"/>
                <a:ea typeface="+mn-ea"/>
                <a:cs typeface="+mn-cs"/>
              </a:rPr>
              <a:t>EXTI0_IRQHandler</a:t>
            </a:r>
            <a:r>
              <a:rPr lang="en-US" sz="1200" dirty="0">
                <a:latin typeface="+mn-lt"/>
                <a:ea typeface="Courier" charset="0"/>
                <a:cs typeface="Courier"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latin typeface="+mn-lt"/>
                <a:ea typeface="Courier" charset="0"/>
                <a:cs typeface="Courier" charset="0"/>
              </a:rPr>
              <a:t>It can be that multiple interrupts are combined, for example with the EXTI9_5_IRQHandler. This means that one handler is used for EXTI5 .. EXTI9. In that case it might be needed to determine the source of the interrupt in the interrupt handler which can be done by checking the pending interrupts bits in the </a:t>
            </a:r>
            <a:r>
              <a:rPr lang="en-US" sz="1200" dirty="0">
                <a:latin typeface="+mn-lt"/>
                <a:ea typeface="Courier" charset="0"/>
                <a:cs typeface="Courier" charset="0"/>
              </a:rPr>
              <a:t>EXTI-&gt;PR  register.</a:t>
            </a:r>
            <a:endParaRPr lang="en-US" sz="1200" baseline="0" dirty="0">
              <a:latin typeface="+mn-lt"/>
              <a:ea typeface="Courier" charset="0"/>
              <a:cs typeface="Courier"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latin typeface="Courier" charset="0"/>
                <a:ea typeface="Courier" charset="0"/>
                <a:cs typeface="Courier" charset="0"/>
              </a:rPr>
              <a:t>Discuss in class how the source of the interrupt can be determined in the interrupt handler.</a:t>
            </a:r>
            <a:endParaRPr lang="en-US" b="1" baseline="0" dirty="0"/>
          </a:p>
        </p:txBody>
      </p:sp>
      <p:sp>
        <p:nvSpPr>
          <p:cNvPr id="4" name="Slide Number Placeholder 3"/>
          <p:cNvSpPr>
            <a:spLocks noGrp="1"/>
          </p:cNvSpPr>
          <p:nvPr>
            <p:ph type="sldNum" sz="quarter" idx="10"/>
          </p:nvPr>
        </p:nvSpPr>
        <p:spPr/>
        <p:txBody>
          <a:bodyPr/>
          <a:lstStyle/>
          <a:p>
            <a:fld id="{5D8E1DE7-D1F6-4904-B540-85F14A16F10E}" type="slidenum">
              <a:rPr lang="en-GB" smtClean="0"/>
              <a:t>12</a:t>
            </a:fld>
            <a:endParaRPr lang="en-GB" dirty="0"/>
          </a:p>
        </p:txBody>
      </p:sp>
    </p:spTree>
    <p:extLst>
      <p:ext uri="{BB962C8B-B14F-4D97-AF65-F5344CB8AC3E}">
        <p14:creationId xmlns:p14="http://schemas.microsoft.com/office/powerpoint/2010/main" val="1633512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latin typeface="+mn-lt"/>
                <a:ea typeface="Calibri" charset="0"/>
                <a:cs typeface="Calibri" charset="0"/>
              </a:rPr>
              <a:t>To get an interrupt when the button connected to PA0 is pressed, PA0 must be connected to external interrupt EXTI0 through setting the appropriate bits in the </a:t>
            </a:r>
            <a:r>
              <a:rPr lang="en-US" sz="1200" dirty="0">
                <a:latin typeface="+mn-lt"/>
                <a:ea typeface="Calibri" charset="0"/>
                <a:cs typeface="Calibri" charset="0"/>
              </a:rPr>
              <a:t>SYSCFG_EXTICRx register.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a:latin typeface="+mn-lt"/>
                <a:ea typeface="Calibri" charset="0"/>
                <a:cs typeface="Calibri" charset="0"/>
              </a:rPr>
              <a:t>Then the EXTI0 interrupt must be configured and enabled.</a:t>
            </a:r>
            <a:endParaRPr lang="en-US" sz="1200" dirty="0">
              <a:latin typeface="+mn-lt"/>
              <a:ea typeface="Calibri" charset="0"/>
              <a:cs typeface="Calibri" charset="0"/>
            </a:endParaRPr>
          </a:p>
          <a:p>
            <a:r>
              <a:rPr lang="en-US" sz="1200" dirty="0">
                <a:latin typeface="+mn-lt"/>
                <a:ea typeface="Calibri" charset="0"/>
                <a:cs typeface="Calibri" charset="0"/>
              </a:rPr>
              <a:t>As can be seen in the reference manual and also in the </a:t>
            </a:r>
            <a:r>
              <a:rPr lang="en-US" baseline="0" dirty="0">
                <a:latin typeface="+mn-lt"/>
                <a:ea typeface="Calibri" charset="0"/>
                <a:cs typeface="Calibri" charset="0"/>
              </a:rPr>
              <a:t>CMSIS device header file </a:t>
            </a:r>
            <a:r>
              <a:rPr lang="nb-NO" baseline="0" dirty="0">
                <a:latin typeface="+mn-lt"/>
                <a:ea typeface="Calibri" charset="0"/>
                <a:cs typeface="Calibri" charset="0"/>
              </a:rPr>
              <a:t>stm32f303xe.h (for NUCLEO-F303RE) there are four </a:t>
            </a:r>
            <a:r>
              <a:rPr lang="en-US" sz="1200" dirty="0">
                <a:latin typeface="+mn-lt"/>
                <a:ea typeface="Calibri" charset="0"/>
                <a:cs typeface="Calibri" charset="0"/>
              </a:rPr>
              <a:t>SYSCFG_EXTICR* registers (* = 1</a:t>
            </a:r>
            <a:r>
              <a:rPr lang="mr-IN" sz="1200" dirty="0">
                <a:latin typeface="+mn-lt"/>
                <a:ea typeface="Calibri" charset="0"/>
                <a:cs typeface="Calibri" charset="0"/>
              </a:rPr>
              <a:t>…</a:t>
            </a:r>
            <a:r>
              <a:rPr lang="nl-NL" sz="1200" dirty="0">
                <a:latin typeface="+mn-lt"/>
                <a:ea typeface="Calibri" charset="0"/>
                <a:cs typeface="Calibri" charset="0"/>
              </a:rPr>
              <a:t>4).</a:t>
            </a:r>
          </a:p>
          <a:p>
            <a:r>
              <a:rPr lang="nl-NL" sz="1200" baseline="0" dirty="0">
                <a:latin typeface="+mn-lt"/>
                <a:ea typeface="Calibri" charset="0"/>
                <a:cs typeface="Calibri" charset="0"/>
              </a:rPr>
              <a:t>As can be seen in the code example on this slide, t</a:t>
            </a:r>
            <a:r>
              <a:rPr lang="nl-NL" sz="1200" dirty="0">
                <a:latin typeface="+mn-lt"/>
                <a:ea typeface="Calibri" charset="0"/>
                <a:cs typeface="Calibri" charset="0"/>
              </a:rPr>
              <a:t>hese</a:t>
            </a:r>
            <a:r>
              <a:rPr lang="nl-NL" sz="1200" baseline="0" dirty="0">
                <a:latin typeface="+mn-lt"/>
                <a:ea typeface="Calibri" charset="0"/>
                <a:cs typeface="Calibri" charset="0"/>
              </a:rPr>
              <a:t> registers can be accessed through the array SYSCFG-&gt;EXTICR[0</a:t>
            </a:r>
            <a:r>
              <a:rPr lang="mr-IN" sz="1200" baseline="0" dirty="0">
                <a:latin typeface="+mn-lt"/>
                <a:ea typeface="Calibri" charset="0"/>
                <a:cs typeface="Calibri" charset="0"/>
              </a:rPr>
              <a:t>…</a:t>
            </a:r>
            <a:r>
              <a:rPr lang="nl-NL" sz="1200" baseline="0" dirty="0">
                <a:latin typeface="+mn-lt"/>
                <a:ea typeface="Calibri" charset="0"/>
                <a:cs typeface="Calibri" charset="0"/>
              </a:rPr>
              <a:t>3]. Carefully check which register you need in the reference manual!</a:t>
            </a:r>
            <a:endParaRPr lang="en-US" sz="1200" dirty="0">
              <a:latin typeface="+mn-lt"/>
              <a:ea typeface="Calibri" charset="0"/>
              <a:cs typeface="Calibri" charset="0"/>
            </a:endParaRPr>
          </a:p>
          <a:p>
            <a:r>
              <a:rPr lang="nb-NO" sz="1200" b="1" baseline="0" dirty="0">
                <a:latin typeface="+mn-lt"/>
                <a:ea typeface="Calibri" charset="0"/>
                <a:cs typeface="Calibri" charset="0"/>
              </a:rPr>
              <a:t>Notes:</a:t>
            </a:r>
          </a:p>
          <a:p>
            <a:pPr marL="171450" indent="-171450">
              <a:buFont typeface="Arial" panose="020B0604020202020204" pitchFamily="34" charset="0"/>
              <a:buChar char="•"/>
            </a:pPr>
            <a:r>
              <a:rPr lang="nb-NO" sz="1200" b="0" baseline="0" dirty="0">
                <a:latin typeface="+mn-lt"/>
                <a:ea typeface="Calibri" charset="0"/>
                <a:cs typeface="Calibri" charset="0"/>
              </a:rPr>
              <a:t>The interrupt </a:t>
            </a:r>
            <a:r>
              <a:rPr lang="nb-NO" sz="1200" baseline="0" dirty="0">
                <a:latin typeface="+mn-lt"/>
                <a:ea typeface="Calibri" charset="0"/>
                <a:cs typeface="Calibri" charset="0"/>
              </a:rPr>
              <a:t>flag in the EXTI_PR register is reset by writing a ‘1’ to the corresponding pending bit. In the reference manual this can be seen because it is a so-called rc-w1 bit: ‘</a:t>
            </a:r>
            <a:r>
              <a:rPr lang="en-US" sz="1200" kern="1200" dirty="0">
                <a:solidFill>
                  <a:schemeClr val="tx1"/>
                </a:solidFill>
                <a:effectLst/>
                <a:latin typeface="+mn-lt"/>
                <a:ea typeface="+mn-ea"/>
                <a:cs typeface="+mn-cs"/>
              </a:rPr>
              <a:t>Software can read as well as clear this bit by writing ‘1’. Writing ‘0’ has no effect on the bit value.’</a:t>
            </a:r>
          </a:p>
          <a:p>
            <a:pPr marL="171450" indent="-171450">
              <a:buFont typeface="Arial" panose="020B0604020202020204" pitchFamily="34" charset="0"/>
              <a:buChar char="•"/>
            </a:pPr>
            <a:r>
              <a:rPr lang="en-US" sz="1200" kern="1200" baseline="0" dirty="0">
                <a:solidFill>
                  <a:schemeClr val="tx1"/>
                </a:solidFill>
                <a:effectLst/>
                <a:latin typeface="+mn-lt"/>
                <a:ea typeface="+mn-ea"/>
                <a:cs typeface="+mn-cs"/>
              </a:rPr>
              <a:t>Resetting an interrupt flag can be done using </a:t>
            </a:r>
            <a:r>
              <a:rPr lang="en-US" sz="1200" dirty="0">
                <a:latin typeface="Courier" charset="0"/>
                <a:ea typeface="Courier" charset="0"/>
                <a:cs typeface="Courier" charset="0"/>
              </a:rPr>
              <a:t>EXTI-&gt;PR = EXTI_PR_PR*. Note that a bitwise OR operation is not needed </a:t>
            </a:r>
            <a:r>
              <a:rPr lang="en-US" sz="1200" kern="1200" baseline="0" dirty="0">
                <a:solidFill>
                  <a:schemeClr val="tx1"/>
                </a:solidFill>
                <a:effectLst/>
                <a:latin typeface="+mn-lt"/>
                <a:ea typeface="+mn-ea"/>
                <a:cs typeface="+mn-cs"/>
              </a:rPr>
              <a:t>as writing a ‘0’ for the other interrupt flags has no effect on the bit value. In fact, in this case using a bitwise operation like </a:t>
            </a:r>
            <a:r>
              <a:rPr lang="en-US" sz="1200" dirty="0">
                <a:latin typeface="Courier" charset="0"/>
                <a:ea typeface="Courier" charset="0"/>
                <a:cs typeface="Courier" charset="0"/>
              </a:rPr>
              <a:t>EXTI-&gt;PR |= EXTI_PR_PR*</a:t>
            </a:r>
            <a:r>
              <a:rPr lang="en-US" sz="1200" kern="1200" baseline="0" dirty="0">
                <a:solidFill>
                  <a:schemeClr val="tx1"/>
                </a:solidFill>
                <a:effectLst/>
                <a:latin typeface="+mn-lt"/>
                <a:ea typeface="+mn-ea"/>
                <a:cs typeface="+mn-cs"/>
              </a:rPr>
              <a:t> has the undesired side effect that all bits are cleared because writing a ‘1’ resets the bit.</a:t>
            </a:r>
            <a:endParaRPr lang="en-US" sz="1200" baseline="0" dirty="0">
              <a:latin typeface="+mn-lt"/>
              <a:ea typeface="Calibri" charset="0"/>
              <a:cs typeface="Calibri" charset="0"/>
            </a:endParaRPr>
          </a:p>
          <a:p>
            <a:r>
              <a:rPr lang="en-US" sz="1200" b="1" baseline="0" dirty="0">
                <a:latin typeface="+mn-lt"/>
                <a:ea typeface="Calibri" charset="0"/>
                <a:cs typeface="Calibri" charset="0"/>
              </a:rPr>
              <a:t>Discuss in class:</a:t>
            </a:r>
          </a:p>
          <a:p>
            <a:pPr marL="171450" indent="-171450">
              <a:buFont typeface="Arial" charset="0"/>
              <a:buChar char="•"/>
            </a:pPr>
            <a:r>
              <a:rPr lang="en-US" sz="1200" b="0" baseline="0" dirty="0">
                <a:latin typeface="+mn-lt"/>
                <a:ea typeface="Calibri" charset="0"/>
                <a:cs typeface="Calibri" charset="0"/>
              </a:rPr>
              <a:t>What happens when the button bounces and there is no hardware debouncing?</a:t>
            </a:r>
          </a:p>
        </p:txBody>
      </p:sp>
      <p:sp>
        <p:nvSpPr>
          <p:cNvPr id="4" name="Slide Number Placeholder 3"/>
          <p:cNvSpPr>
            <a:spLocks noGrp="1"/>
          </p:cNvSpPr>
          <p:nvPr>
            <p:ph type="sldNum" sz="quarter" idx="10"/>
          </p:nvPr>
        </p:nvSpPr>
        <p:spPr/>
        <p:txBody>
          <a:bodyPr/>
          <a:lstStyle/>
          <a:p>
            <a:fld id="{5D8E1DE7-D1F6-4904-B540-85F14A16F10E}" type="slidenum">
              <a:rPr lang="en-GB" smtClean="0"/>
              <a:t>13</a:t>
            </a:fld>
            <a:endParaRPr lang="en-GB" dirty="0"/>
          </a:p>
        </p:txBody>
      </p:sp>
    </p:spTree>
    <p:extLst>
      <p:ext uri="{BB962C8B-B14F-4D97-AF65-F5344CB8AC3E}">
        <p14:creationId xmlns:p14="http://schemas.microsoft.com/office/powerpoint/2010/main" val="1809599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Some additional remarks: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Note that interrupt handler can also be called ISR (Interrupt Service Routine).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It is possible to print from the interrupt handler using HAL_UART_Transmit(). This should only be done for debugging purposes. HAL_UART_Transmit() is a blocking call so it returns after the whole message is sent! As a side note: there is also HAL_UART_Transmit_IT() which is interrupt based. See </a:t>
            </a:r>
            <a:r>
              <a:rPr lang="en-US" dirty="0">
                <a:hlinkClick r:id="rId3"/>
              </a:rPr>
              <a:t>https://stm32.programmingpedia.net/en/tutorial/9707/uart-universal-asynchronous-receiver-transmitter-serial-communication</a:t>
            </a:r>
            <a:r>
              <a:rPr lang="en-US" dirty="0"/>
              <a:t>.</a:t>
            </a: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Placing backward branches (busy-wait loops, iterations) in the interrupt software should be avoided if possible. The percentage of time spent executing interrupt software should be small when compared to the time between interrupt triggers.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The volatile keyword is used to indicate to the compiler that the variable can be changed by code outside the current scope. It forces the variable always to be read from memory and written back to memory rather than keeping it in a temporary register. If the code is single threaded, this suffices to allow an ISR to access global variables.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Discussion: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To share information between a C++ class and an ISR is not trivial. There are a few possibilities. In all cases some global object is needed because the ISR is not part of the C++ class context.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Use a global variable (declare as volatile).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Call a static class member function from the ISR.</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Call a (non-static) member function from the ISR using a global class pointer.</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Discuss the advantages / disadvantages of each method.</a:t>
            </a:r>
          </a:p>
          <a:p>
            <a:endParaRPr lang="en-US" dirty="0"/>
          </a:p>
        </p:txBody>
      </p:sp>
      <p:sp>
        <p:nvSpPr>
          <p:cNvPr id="4" name="Slide Number Placeholder 3"/>
          <p:cNvSpPr>
            <a:spLocks noGrp="1"/>
          </p:cNvSpPr>
          <p:nvPr>
            <p:ph type="sldNum" sz="quarter" idx="10"/>
          </p:nvPr>
        </p:nvSpPr>
        <p:spPr/>
        <p:txBody>
          <a:bodyPr/>
          <a:lstStyle/>
          <a:p>
            <a:fld id="{5D8E1DE7-D1F6-4904-B540-85F14A16F10E}" type="slidenum">
              <a:rPr lang="en-GB" smtClean="0"/>
              <a:t>14</a:t>
            </a:fld>
            <a:endParaRPr lang="en-GB" dirty="0"/>
          </a:p>
        </p:txBody>
      </p:sp>
    </p:spTree>
    <p:extLst>
      <p:ext uri="{BB962C8B-B14F-4D97-AF65-F5344CB8AC3E}">
        <p14:creationId xmlns:p14="http://schemas.microsoft.com/office/powerpoint/2010/main" val="966398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using buttons for user</a:t>
            </a:r>
            <a:r>
              <a:rPr lang="en-US" baseline="0" dirty="0"/>
              <a:t> input it can be convenient to be able to determine both a short press and a long press.</a:t>
            </a:r>
          </a:p>
          <a:p>
            <a:r>
              <a:rPr lang="en-US" baseline="0" dirty="0"/>
              <a:t>This can be done without polling by using interrupts.</a:t>
            </a:r>
          </a:p>
          <a:p>
            <a:r>
              <a:rPr lang="en-US" b="1" baseline="0" dirty="0">
                <a:solidFill>
                  <a:srgbClr val="FF0000"/>
                </a:solidFill>
              </a:rPr>
              <a:t>Discuss in class:</a:t>
            </a:r>
          </a:p>
          <a:p>
            <a:pPr marL="171450" indent="-171450">
              <a:buFont typeface="Arial" charset="0"/>
              <a:buChar char="•"/>
            </a:pPr>
            <a:r>
              <a:rPr lang="en-US" b="0" baseline="0" dirty="0">
                <a:solidFill>
                  <a:srgbClr val="FF0000"/>
                </a:solidFill>
              </a:rPr>
              <a:t>Which interrupts would be needed and what the task would be of the interrupt handler(s).</a:t>
            </a:r>
          </a:p>
          <a:p>
            <a:pPr marL="171450" indent="-171450">
              <a:buFont typeface="Arial" charset="0"/>
              <a:buChar char="•"/>
            </a:pPr>
            <a:r>
              <a:rPr lang="en-US" b="0" baseline="0" dirty="0"/>
              <a:t>How to do debouncing of the buttons, hardware or software?</a:t>
            </a:r>
          </a:p>
          <a:p>
            <a:r>
              <a:rPr lang="en-US" baseline="0" dirty="0"/>
              <a:t>This discussion is input for the assignment of this module.</a:t>
            </a:r>
          </a:p>
        </p:txBody>
      </p:sp>
      <p:sp>
        <p:nvSpPr>
          <p:cNvPr id="4" name="Slide Number Placeholder 3"/>
          <p:cNvSpPr>
            <a:spLocks noGrp="1"/>
          </p:cNvSpPr>
          <p:nvPr>
            <p:ph type="sldNum" sz="quarter" idx="10"/>
          </p:nvPr>
        </p:nvSpPr>
        <p:spPr/>
        <p:txBody>
          <a:bodyPr/>
          <a:lstStyle/>
          <a:p>
            <a:fld id="{5D8E1DE7-D1F6-4904-B540-85F14A16F10E}" type="slidenum">
              <a:rPr lang="en-GB" smtClean="0"/>
              <a:t>15</a:t>
            </a:fld>
            <a:endParaRPr lang="en-GB" dirty="0"/>
          </a:p>
        </p:txBody>
      </p:sp>
    </p:spTree>
    <p:extLst>
      <p:ext uri="{BB962C8B-B14F-4D97-AF65-F5344CB8AC3E}">
        <p14:creationId xmlns:p14="http://schemas.microsoft.com/office/powerpoint/2010/main" val="531411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8E1DE7-D1F6-4904-B540-85F14A16F10E}" type="slidenum">
              <a:rPr lang="en-GB" smtClean="0"/>
              <a:t>16</a:t>
            </a:fld>
            <a:endParaRPr lang="en-GB"/>
          </a:p>
        </p:txBody>
      </p:sp>
    </p:spTree>
    <p:extLst>
      <p:ext uri="{BB962C8B-B14F-4D97-AF65-F5344CB8AC3E}">
        <p14:creationId xmlns:p14="http://schemas.microsoft.com/office/powerpoint/2010/main" val="1484765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Why do we need interrupts?</a:t>
            </a:r>
          </a:p>
          <a:p>
            <a:r>
              <a:rPr lang="en-US" b="1" dirty="0"/>
              <a:t>First discuss in class what</a:t>
            </a:r>
            <a:r>
              <a:rPr lang="en-US" b="1" baseline="0" dirty="0"/>
              <a:t> the picture could mean in the context of interrupts.</a:t>
            </a:r>
            <a:endParaRPr lang="en-US" b="1" dirty="0"/>
          </a:p>
          <a:p>
            <a:r>
              <a:rPr lang="en-US" dirty="0"/>
              <a:t>Suppose you are watching Netflix and ordered a pizza.</a:t>
            </a:r>
          </a:p>
          <a:p>
            <a:r>
              <a:rPr lang="en-US" dirty="0"/>
              <a:t>You could stand up and go to</a:t>
            </a:r>
            <a:r>
              <a:rPr lang="en-US" baseline="0" dirty="0"/>
              <a:t> the front door every 5 minutes to check if the pizza guy arrived. This is called polling.</a:t>
            </a:r>
          </a:p>
          <a:p>
            <a:r>
              <a:rPr lang="en-US" baseline="0" dirty="0"/>
              <a:t>You would have to pause the program every 5 minutes meaning it would take much longer to finish.</a:t>
            </a:r>
          </a:p>
          <a:p>
            <a:r>
              <a:rPr lang="en-US" baseline="0" dirty="0"/>
              <a:t>It would be much more convenient if the pizza guy gave you a signal (interrupt) when he arrives. That’s why the door bell is invented.</a:t>
            </a:r>
          </a:p>
          <a:p>
            <a:r>
              <a:rPr lang="en-US" baseline="0" dirty="0"/>
              <a:t>This way you can</a:t>
            </a:r>
          </a:p>
          <a:p>
            <a:pPr marL="171450" indent="-171450">
              <a:buFont typeface="Arial" charset="0"/>
              <a:buChar char="•"/>
            </a:pPr>
            <a:r>
              <a:rPr lang="en-US" baseline="0" dirty="0"/>
              <a:t>do your main task (watching Netflix)</a:t>
            </a:r>
          </a:p>
          <a:p>
            <a:pPr marL="171450" indent="-171450">
              <a:buFont typeface="Arial" charset="0"/>
              <a:buChar char="•"/>
            </a:pPr>
            <a:r>
              <a:rPr lang="en-US" baseline="0" dirty="0"/>
              <a:t>at the interrupt (doorbell) execute the interrupt handler quickly (pay the pizza guy and receive the pizza)</a:t>
            </a:r>
          </a:p>
          <a:p>
            <a:pPr marL="171450" indent="-171450">
              <a:buFont typeface="Arial" charset="0"/>
              <a:buChar char="•"/>
            </a:pPr>
            <a:r>
              <a:rPr lang="en-US" baseline="0" dirty="0"/>
              <a:t>resume your main task</a:t>
            </a:r>
            <a:endParaRPr lang="en-US" dirty="0"/>
          </a:p>
        </p:txBody>
      </p:sp>
      <p:sp>
        <p:nvSpPr>
          <p:cNvPr id="4" name="Slide Number Placeholder 3"/>
          <p:cNvSpPr>
            <a:spLocks noGrp="1"/>
          </p:cNvSpPr>
          <p:nvPr>
            <p:ph type="sldNum" sz="quarter" idx="10"/>
          </p:nvPr>
        </p:nvSpPr>
        <p:spPr/>
        <p:txBody>
          <a:bodyPr/>
          <a:lstStyle/>
          <a:p>
            <a:fld id="{5D8E1DE7-D1F6-4904-B540-85F14A16F10E}" type="slidenum">
              <a:rPr lang="en-GB" smtClean="0"/>
              <a:t>3</a:t>
            </a:fld>
            <a:endParaRPr lang="en-GB" dirty="0"/>
          </a:p>
        </p:txBody>
      </p:sp>
    </p:spTree>
    <p:extLst>
      <p:ext uri="{BB962C8B-B14F-4D97-AF65-F5344CB8AC3E}">
        <p14:creationId xmlns:p14="http://schemas.microsoft.com/office/powerpoint/2010/main" val="443624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Polling</a:t>
            </a:r>
            <a:r>
              <a:rPr lang="en-US" baseline="0" dirty="0"/>
              <a:t> whether a button is pressed is what you have learned in the first semester.</a:t>
            </a:r>
          </a:p>
          <a:p>
            <a:r>
              <a:rPr lang="en-US" b="1" baseline="0" dirty="0"/>
              <a:t>Discuss in class:</a:t>
            </a:r>
          </a:p>
          <a:p>
            <a:r>
              <a:rPr lang="en-US" baseline="0" dirty="0"/>
              <a:t>Looking at the code, what are the advantages / disadvantages of interrupts w.r.t. polling?</a:t>
            </a:r>
            <a:endParaRPr lang="en-US" dirty="0"/>
          </a:p>
        </p:txBody>
      </p:sp>
      <p:sp>
        <p:nvSpPr>
          <p:cNvPr id="4" name="Slide Number Placeholder 3"/>
          <p:cNvSpPr>
            <a:spLocks noGrp="1"/>
          </p:cNvSpPr>
          <p:nvPr>
            <p:ph type="sldNum" sz="quarter" idx="10"/>
          </p:nvPr>
        </p:nvSpPr>
        <p:spPr/>
        <p:txBody>
          <a:bodyPr/>
          <a:lstStyle/>
          <a:p>
            <a:fld id="{5D8E1DE7-D1F6-4904-B540-85F14A16F10E}" type="slidenum">
              <a:rPr lang="en-GB" smtClean="0"/>
              <a:t>4</a:t>
            </a:fld>
            <a:endParaRPr lang="en-GB" dirty="0"/>
          </a:p>
        </p:txBody>
      </p:sp>
    </p:spTree>
    <p:extLst>
      <p:ext uri="{BB962C8B-B14F-4D97-AF65-F5344CB8AC3E}">
        <p14:creationId xmlns:p14="http://schemas.microsoft.com/office/powerpoint/2010/main" val="1277020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Block diagram is of </a:t>
            </a:r>
            <a:r>
              <a:rPr lang="de-DE" dirty="0"/>
              <a:t>STM32F303xD/E MCU.</a:t>
            </a:r>
          </a:p>
          <a:p>
            <a:r>
              <a:rPr lang="de-DE" dirty="0"/>
              <a:t>The NVIC is the Nested Vectored Interrupt Controller.</a:t>
            </a:r>
          </a:p>
          <a:p>
            <a:r>
              <a:rPr lang="de-DE" dirty="0"/>
              <a:t>The NVIC is able to handle up to 74 maskable interrupt channels (not including the 16 interrupt lines of Cortex®-M4) and 16 priority levels.</a:t>
            </a:r>
            <a:endParaRPr lang="en-US" dirty="0"/>
          </a:p>
        </p:txBody>
      </p:sp>
      <p:sp>
        <p:nvSpPr>
          <p:cNvPr id="4" name="Slide Number Placeholder 3"/>
          <p:cNvSpPr>
            <a:spLocks noGrp="1"/>
          </p:cNvSpPr>
          <p:nvPr>
            <p:ph type="sldNum" sz="quarter" idx="10"/>
          </p:nvPr>
        </p:nvSpPr>
        <p:spPr/>
        <p:txBody>
          <a:bodyPr/>
          <a:lstStyle/>
          <a:p>
            <a:fld id="{5D8E1DE7-D1F6-4904-B540-85F14A16F10E}" type="slidenum">
              <a:rPr lang="en-GB" smtClean="0"/>
              <a:t>5</a:t>
            </a:fld>
            <a:endParaRPr lang="en-GB" dirty="0"/>
          </a:p>
        </p:txBody>
      </p:sp>
    </p:spTree>
    <p:extLst>
      <p:ext uri="{BB962C8B-B14F-4D97-AF65-F5344CB8AC3E}">
        <p14:creationId xmlns:p14="http://schemas.microsoft.com/office/powerpoint/2010/main" val="368293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NVIC handles both interrupts and exceptions.</a:t>
            </a:r>
          </a:p>
          <a:p>
            <a:r>
              <a:rPr lang="en-US" dirty="0"/>
              <a:t>Interrupts handle external events</a:t>
            </a:r>
          </a:p>
          <a:p>
            <a:r>
              <a:rPr lang="en-US" dirty="0"/>
              <a:t>Exceptions handle internal</a:t>
            </a:r>
            <a:r>
              <a:rPr lang="en-US" baseline="0" dirty="0"/>
              <a:t> events like instruction faults (e.g. divide by zero)</a:t>
            </a:r>
            <a:endParaRPr lang="en-US" dirty="0"/>
          </a:p>
        </p:txBody>
      </p:sp>
      <p:sp>
        <p:nvSpPr>
          <p:cNvPr id="4" name="Slide Number Placeholder 3"/>
          <p:cNvSpPr>
            <a:spLocks noGrp="1"/>
          </p:cNvSpPr>
          <p:nvPr>
            <p:ph type="sldNum" sz="quarter" idx="10"/>
          </p:nvPr>
        </p:nvSpPr>
        <p:spPr/>
        <p:txBody>
          <a:bodyPr/>
          <a:lstStyle/>
          <a:p>
            <a:fld id="{5D8E1DE7-D1F6-4904-B540-85F14A16F10E}" type="slidenum">
              <a:rPr lang="en-GB" smtClean="0"/>
              <a:t>6</a:t>
            </a:fld>
            <a:endParaRPr lang="en-GB" dirty="0"/>
          </a:p>
        </p:txBody>
      </p:sp>
    </p:spTree>
    <p:extLst>
      <p:ext uri="{BB962C8B-B14F-4D97-AF65-F5344CB8AC3E}">
        <p14:creationId xmlns:p14="http://schemas.microsoft.com/office/powerpoint/2010/main" val="1351648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NVIC_EnableIRQ()</a:t>
            </a:r>
            <a:r>
              <a:rPr lang="en-US" sz="1200" baseline="0" dirty="0"/>
              <a:t> is a CMSIS function and fills the specified vector with the address of the corresponding interrupt handler.</a:t>
            </a:r>
          </a:p>
          <a:p>
            <a:endParaRPr lang="en-US" sz="1200" baseline="0" dirty="0"/>
          </a:p>
          <a:p>
            <a:r>
              <a:rPr lang="en-US" sz="1200" b="1" baseline="0" dirty="0"/>
              <a:t>CMSIS header file:</a:t>
            </a:r>
          </a:p>
          <a:p>
            <a:r>
              <a:rPr lang="en-US" sz="1200" b="0" baseline="0" dirty="0"/>
              <a:t>The CMSIS header file contains the CMSIS definitions like register definitions and bitmask definitions. It can be found in C:\Users\&lt;username&gt;\.platformio\packages\framework-cmsis-stm32f3\Include\stm32f303xe.h. You can also in Visual Studio Code right click and then select ‘Go to Definition’ on a register name like ‘GPIOA’.</a:t>
            </a:r>
          </a:p>
          <a:p>
            <a:endParaRPr lang="en-US" sz="1200" baseline="0" dirty="0"/>
          </a:p>
          <a:p>
            <a:r>
              <a:rPr lang="en-US" sz="1200" b="1" baseline="0" dirty="0"/>
              <a:t>Startup file</a:t>
            </a:r>
            <a:r>
              <a:rPr lang="en-US" sz="1200" baseline="0" dirty="0"/>
              <a:t>:</a:t>
            </a:r>
          </a:p>
          <a:p>
            <a:r>
              <a:rPr lang="en-US" sz="1200" baseline="0" dirty="0">
                <a:latin typeface="+mn-lt"/>
                <a:ea typeface="Calibri" charset="0"/>
                <a:cs typeface="Calibri" charset="0"/>
              </a:rPr>
              <a:t>The names of the interrupt handlers can be found in the </a:t>
            </a:r>
            <a:r>
              <a:rPr lang="en-US" baseline="0" dirty="0"/>
              <a:t>startup file startup_stm32f303xe.s </a:t>
            </a:r>
            <a:r>
              <a:rPr lang="nb-NO" baseline="0" dirty="0">
                <a:latin typeface="+mn-lt"/>
                <a:ea typeface="Calibri" charset="0"/>
                <a:cs typeface="Calibri" charset="0"/>
              </a:rPr>
              <a:t>(for NUCLEO-F303RE). This file can be found in C:\Users\&lt;username&gt;\.platformio\packages\framework-stm32cubef3\Drivers\CMSIS\Device\ST\STM32F3xx\Source\Templates\gcc\startup_stm32f303xe.s. The corresponding interrupt number to be used in the NVIC_Enable call can be found in the CMSIS header file stm32f303xe.h.</a:t>
            </a:r>
          </a:p>
        </p:txBody>
      </p:sp>
      <p:sp>
        <p:nvSpPr>
          <p:cNvPr id="4" name="Slide Number Placeholder 3"/>
          <p:cNvSpPr>
            <a:spLocks noGrp="1"/>
          </p:cNvSpPr>
          <p:nvPr>
            <p:ph type="sldNum" sz="quarter" idx="10"/>
          </p:nvPr>
        </p:nvSpPr>
        <p:spPr/>
        <p:txBody>
          <a:bodyPr/>
          <a:lstStyle/>
          <a:p>
            <a:fld id="{5D8E1DE7-D1F6-4904-B540-85F14A16F10E}" type="slidenum">
              <a:rPr lang="en-GB" smtClean="0"/>
              <a:t>7</a:t>
            </a:fld>
            <a:endParaRPr lang="en-GB" dirty="0"/>
          </a:p>
        </p:txBody>
      </p:sp>
    </p:spTree>
    <p:extLst>
      <p:ext uri="{BB962C8B-B14F-4D97-AF65-F5344CB8AC3E}">
        <p14:creationId xmlns:p14="http://schemas.microsoft.com/office/powerpoint/2010/main" val="511905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Exercise:</a:t>
            </a:r>
          </a:p>
          <a:p>
            <a:r>
              <a:rPr lang="en-US" b="0" dirty="0"/>
              <a:t>Explain</a:t>
            </a:r>
            <a:r>
              <a:rPr lang="en-US" b="0" baseline="0" dirty="0"/>
              <a:t> this picture with the watching Netflix </a:t>
            </a:r>
            <a:r>
              <a:rPr lang="nl-NL" b="0" baseline="0" dirty="0"/>
              <a:t>and </a:t>
            </a:r>
            <a:r>
              <a:rPr lang="en-US" b="0" baseline="0" dirty="0"/>
              <a:t>pizza guy cartoon.  Where is the doorbell? And what if the phone is ringing?</a:t>
            </a:r>
          </a:p>
          <a:p>
            <a:r>
              <a:rPr lang="en-US" b="1" dirty="0"/>
              <a:t>Important note:</a:t>
            </a:r>
          </a:p>
          <a:p>
            <a:r>
              <a:rPr lang="en-US" dirty="0"/>
              <a:t>The </a:t>
            </a:r>
            <a:r>
              <a:rPr lang="en-US" baseline="0" dirty="0"/>
              <a:t>peripheral hardware requesting an interrupt will do so by setting an interrupt flag in the associated status register.</a:t>
            </a:r>
          </a:p>
          <a:p>
            <a:r>
              <a:rPr lang="en-US" baseline="0" dirty="0"/>
              <a:t>In the interrupt handler all interrupt flags associated with the interrupt vector should be checked and cleared if needed.</a:t>
            </a:r>
          </a:p>
          <a:p>
            <a:r>
              <a:rPr lang="en-US" baseline="0" dirty="0"/>
              <a:t>If not cleared, the interrupt handler will be called again!</a:t>
            </a:r>
          </a:p>
          <a:p>
            <a:r>
              <a:rPr lang="en-US" b="1" baseline="0" dirty="0"/>
              <a:t>Side note: </a:t>
            </a:r>
            <a:r>
              <a:rPr lang="en-US" baseline="0" dirty="0"/>
              <a:t>An exception is the system timer tick (SysTick); the periodic timer requests an interrupt, but the interrupt flag will be automatically cleared when the interrupt handler runs.</a:t>
            </a:r>
            <a:endParaRPr lang="en-US" dirty="0"/>
          </a:p>
        </p:txBody>
      </p:sp>
      <p:sp>
        <p:nvSpPr>
          <p:cNvPr id="4" name="Slide Number Placeholder 3"/>
          <p:cNvSpPr>
            <a:spLocks noGrp="1"/>
          </p:cNvSpPr>
          <p:nvPr>
            <p:ph type="sldNum" sz="quarter" idx="10"/>
          </p:nvPr>
        </p:nvSpPr>
        <p:spPr/>
        <p:txBody>
          <a:bodyPr/>
          <a:lstStyle/>
          <a:p>
            <a:fld id="{5D8E1DE7-D1F6-4904-B540-85F14A16F10E}" type="slidenum">
              <a:rPr lang="en-GB" smtClean="0"/>
              <a:t>8</a:t>
            </a:fld>
            <a:endParaRPr lang="en-GB" dirty="0"/>
          </a:p>
        </p:txBody>
      </p:sp>
    </p:spTree>
    <p:extLst>
      <p:ext uri="{BB962C8B-B14F-4D97-AF65-F5344CB8AC3E}">
        <p14:creationId xmlns:p14="http://schemas.microsoft.com/office/powerpoint/2010/main" val="820339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STM32</a:t>
            </a:r>
            <a:r>
              <a:rPr lang="en-US" baseline="0" dirty="0"/>
              <a:t> MCU’s support nested interrupts.</a:t>
            </a:r>
          </a:p>
          <a:p>
            <a:r>
              <a:rPr lang="en-US" baseline="0" dirty="0"/>
              <a:t>This means, like in the picture, ISR2 can interrupt ISR1. The priority can be set using the CMSIS function NVIC_SetPriority(). The default priority is 0 for every interrupt. This is the highest possible priority.</a:t>
            </a:r>
            <a:endParaRPr lang="en-US" dirty="0"/>
          </a:p>
        </p:txBody>
      </p:sp>
      <p:sp>
        <p:nvSpPr>
          <p:cNvPr id="4" name="Slide Number Placeholder 3"/>
          <p:cNvSpPr>
            <a:spLocks noGrp="1"/>
          </p:cNvSpPr>
          <p:nvPr>
            <p:ph type="sldNum" sz="quarter" idx="10"/>
          </p:nvPr>
        </p:nvSpPr>
        <p:spPr/>
        <p:txBody>
          <a:bodyPr/>
          <a:lstStyle/>
          <a:p>
            <a:fld id="{5D8E1DE7-D1F6-4904-B540-85F14A16F10E}" type="slidenum">
              <a:rPr lang="en-GB" smtClean="0"/>
              <a:t>9</a:t>
            </a:fld>
            <a:endParaRPr lang="en-GB" dirty="0"/>
          </a:p>
        </p:txBody>
      </p:sp>
    </p:spTree>
    <p:extLst>
      <p:ext uri="{BB962C8B-B14F-4D97-AF65-F5344CB8AC3E}">
        <p14:creationId xmlns:p14="http://schemas.microsoft.com/office/powerpoint/2010/main" val="1786615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t>
            </a:r>
            <a:r>
              <a:rPr lang="en-US"/>
              <a:t>different methods </a:t>
            </a:r>
            <a:r>
              <a:rPr lang="en-US" dirty="0"/>
              <a:t>to read button input:</a:t>
            </a:r>
          </a:p>
          <a:p>
            <a:pPr marL="171450" indent="-171450">
              <a:buFont typeface="Arial" panose="020B0604020202020204" pitchFamily="34" charset="0"/>
              <a:buChar char="•"/>
            </a:pPr>
            <a:r>
              <a:rPr lang="en-US" dirty="0"/>
              <a:t>Poll the button status on a regular basis, for example during the SysTick event.</a:t>
            </a:r>
          </a:p>
          <a:p>
            <a:pPr marL="171450" indent="-171450">
              <a:buFont typeface="Arial" panose="020B0604020202020204" pitchFamily="34" charset="0"/>
              <a:buChar char="•"/>
            </a:pPr>
            <a:r>
              <a:rPr lang="en-US" dirty="0"/>
              <a:t>Connect the button to an  interrupt.</a:t>
            </a:r>
          </a:p>
          <a:p>
            <a:pPr marL="0" indent="0">
              <a:buFont typeface="Arial" panose="020B0604020202020204" pitchFamily="34" charset="0"/>
              <a:buNone/>
            </a:pPr>
            <a:r>
              <a:rPr lang="en-US" dirty="0"/>
              <a:t>When connecting the button to an interrupt, it is better to debounce the button with a capacitor. Else the bouncing can generate many interrupts which can have undesired side effects.</a:t>
            </a:r>
          </a:p>
        </p:txBody>
      </p:sp>
      <p:sp>
        <p:nvSpPr>
          <p:cNvPr id="4" name="Slide Number Placeholder 3"/>
          <p:cNvSpPr>
            <a:spLocks noGrp="1"/>
          </p:cNvSpPr>
          <p:nvPr>
            <p:ph type="sldNum" sz="quarter" idx="10"/>
          </p:nvPr>
        </p:nvSpPr>
        <p:spPr/>
        <p:txBody>
          <a:bodyPr/>
          <a:lstStyle/>
          <a:p>
            <a:fld id="{5D8E1DE7-D1F6-4904-B540-85F14A16F10E}" type="slidenum">
              <a:rPr lang="en-GB" smtClean="0"/>
              <a:t>10</a:t>
            </a:fld>
            <a:endParaRPr lang="en-GB" dirty="0"/>
          </a:p>
        </p:txBody>
      </p:sp>
    </p:spTree>
    <p:extLst>
      <p:ext uri="{BB962C8B-B14F-4D97-AF65-F5344CB8AC3E}">
        <p14:creationId xmlns:p14="http://schemas.microsoft.com/office/powerpoint/2010/main" val="2589395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idx="1" hasCustomPrompt="1"/>
          </p:nvPr>
        </p:nvSpPr>
        <p:spPr/>
        <p:txBody>
          <a:bodyPr/>
          <a:lstStyle>
            <a:lvl1pPr>
              <a:defRPr sz="2400">
                <a:latin typeface="Arial"/>
                <a:cs typeface="Arial"/>
              </a:defRPr>
            </a:lvl1pPr>
            <a:lvl2pPr>
              <a:defRPr sz="2000"/>
            </a:lvl2pPr>
          </a:lstStyle>
          <a:p>
            <a:pPr lvl="0"/>
            <a:r>
              <a:rPr lang="nl-NL" dirty="0"/>
              <a:t>Klik om de tekststijl van het sjabloon te bewerken</a:t>
            </a:r>
          </a:p>
          <a:p>
            <a:pPr lvl="1"/>
            <a:r>
              <a:rPr lang="nl-NL" dirty="0"/>
              <a:t>Tweede niveau</a:t>
            </a:r>
          </a:p>
        </p:txBody>
      </p:sp>
      <p:sp>
        <p:nvSpPr>
          <p:cNvPr id="7" name="Tijdelijke aanduiding voor voettekst 4"/>
          <p:cNvSpPr>
            <a:spLocks noGrp="1"/>
          </p:cNvSpPr>
          <p:nvPr>
            <p:ph type="ftr" sz="quarter" idx="11"/>
          </p:nvPr>
        </p:nvSpPr>
        <p:spPr>
          <a:xfrm>
            <a:off x="1912139" y="4630341"/>
            <a:ext cx="4870548" cy="273844"/>
          </a:xfrm>
          <a:prstGeom prst="rect">
            <a:avLst/>
          </a:prstGeom>
        </p:spPr>
        <p:txBody>
          <a:bodyPr/>
          <a:lstStyle/>
          <a:p>
            <a:endParaRPr lang="nl-NL" dirty="0"/>
          </a:p>
        </p:txBody>
      </p:sp>
      <p:sp>
        <p:nvSpPr>
          <p:cNvPr id="8" name="Tijdelijke aanduiding voor dianummer 5"/>
          <p:cNvSpPr>
            <a:spLocks noGrp="1"/>
          </p:cNvSpPr>
          <p:nvPr>
            <p:ph type="sldNum" sz="quarter" idx="12"/>
          </p:nvPr>
        </p:nvSpPr>
        <p:spPr>
          <a:xfrm>
            <a:off x="6970296" y="4641987"/>
            <a:ext cx="829797" cy="273844"/>
          </a:xfrm>
          <a:prstGeom prst="rect">
            <a:avLst/>
          </a:prstGeom>
        </p:spPr>
        <p:txBody>
          <a:bodyPr/>
          <a:lstStyle/>
          <a:p>
            <a:fld id="{A9096D49-DAE3-40DE-93E0-41688E0A5016}" type="slidenum">
              <a:rPr lang="nl-NL" smtClean="0"/>
              <a:t>‹#›</a:t>
            </a:fld>
            <a:endParaRPr lang="nl-NL" dirty="0"/>
          </a:p>
        </p:txBody>
      </p:sp>
    </p:spTree>
    <p:extLst>
      <p:ext uri="{BB962C8B-B14F-4D97-AF65-F5344CB8AC3E}">
        <p14:creationId xmlns:p14="http://schemas.microsoft.com/office/powerpoint/2010/main" val="4130621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4" name="Tijdelijke aanduiding voor inhoud 3"/>
          <p:cNvSpPr>
            <a:spLocks noGrp="1"/>
          </p:cNvSpPr>
          <p:nvPr>
            <p:ph sz="half" idx="2"/>
          </p:nvPr>
        </p:nvSpPr>
        <p:spPr>
          <a:xfrm>
            <a:off x="457200" y="1285598"/>
            <a:ext cx="4040188"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dirty="0"/>
              <a:t>Klik om de tekststijl van het model te bewerken</a:t>
            </a:r>
          </a:p>
        </p:txBody>
      </p:sp>
      <p:sp>
        <p:nvSpPr>
          <p:cNvPr id="6" name="Tijdelijke aanduiding voor inhoud 5"/>
          <p:cNvSpPr>
            <a:spLocks noGrp="1"/>
          </p:cNvSpPr>
          <p:nvPr>
            <p:ph sz="quarter" idx="4"/>
          </p:nvPr>
        </p:nvSpPr>
        <p:spPr>
          <a:xfrm>
            <a:off x="4645027" y="1285598"/>
            <a:ext cx="4041775"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dirty="0"/>
              <a:t>Klik om de tekststijl van het model te bewerken</a:t>
            </a:r>
          </a:p>
        </p:txBody>
      </p:sp>
      <p:sp>
        <p:nvSpPr>
          <p:cNvPr id="10" name="Tijdelijke aanduiding voor voettekst 4"/>
          <p:cNvSpPr>
            <a:spLocks noGrp="1"/>
          </p:cNvSpPr>
          <p:nvPr>
            <p:ph type="ftr" sz="quarter" idx="11"/>
          </p:nvPr>
        </p:nvSpPr>
        <p:spPr>
          <a:xfrm>
            <a:off x="1912139" y="4630341"/>
            <a:ext cx="4870548" cy="273844"/>
          </a:xfrm>
          <a:prstGeom prst="rect">
            <a:avLst/>
          </a:prstGeom>
        </p:spPr>
        <p:txBody>
          <a:bodyPr/>
          <a:lstStyle/>
          <a:p>
            <a:endParaRPr lang="nl-NL" dirty="0"/>
          </a:p>
        </p:txBody>
      </p:sp>
      <p:sp>
        <p:nvSpPr>
          <p:cNvPr id="11" name="Tijdelijke aanduiding voor dianummer 5"/>
          <p:cNvSpPr>
            <a:spLocks noGrp="1"/>
          </p:cNvSpPr>
          <p:nvPr>
            <p:ph type="sldNum" sz="quarter" idx="12"/>
          </p:nvPr>
        </p:nvSpPr>
        <p:spPr>
          <a:xfrm>
            <a:off x="6970294" y="4641987"/>
            <a:ext cx="829797" cy="273844"/>
          </a:xfrm>
          <a:prstGeom prst="rect">
            <a:avLst/>
          </a:prstGeom>
        </p:spPr>
        <p:txBody>
          <a:bodyPr/>
          <a:lstStyle/>
          <a:p>
            <a:fld id="{A9096D49-DAE3-40DE-93E0-41688E0A5016}" type="slidenum">
              <a:rPr lang="nl-NL" smtClean="0"/>
              <a:t>‹#›</a:t>
            </a:fld>
            <a:endParaRPr lang="nl-NL" dirty="0"/>
          </a:p>
        </p:txBody>
      </p:sp>
    </p:spTree>
    <p:extLst>
      <p:ext uri="{BB962C8B-B14F-4D97-AF65-F5344CB8AC3E}">
        <p14:creationId xmlns:p14="http://schemas.microsoft.com/office/powerpoint/2010/main" val="3578157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1"/>
            <a:ext cx="5486400" cy="425450"/>
          </a:xfrm>
        </p:spPr>
        <p:txBody>
          <a:bodyPr anchor="b">
            <a:noAutofit/>
          </a:bodyPr>
          <a:lstStyle>
            <a:lvl1pPr algn="l">
              <a:defRPr sz="2000" b="1"/>
            </a:lvl1pPr>
          </a:lstStyle>
          <a:p>
            <a:r>
              <a:rPr lang="nl-NL" dirty="0"/>
              <a:t>Titelstijl van model bewerken</a:t>
            </a:r>
          </a:p>
        </p:txBody>
      </p:sp>
      <p:sp>
        <p:nvSpPr>
          <p:cNvPr id="3" name="Tijdelijke aanduiding voor afbeelding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dirty="0"/>
          </a:p>
        </p:txBody>
      </p:sp>
      <p:sp>
        <p:nvSpPr>
          <p:cNvPr id="4" name="Tijdelijke aanduiding voor tekst 3"/>
          <p:cNvSpPr>
            <a:spLocks noGrp="1"/>
          </p:cNvSpPr>
          <p:nvPr>
            <p:ph type="body" sz="half" idx="2"/>
          </p:nvPr>
        </p:nvSpPr>
        <p:spPr>
          <a:xfrm>
            <a:off x="1792288" y="4025901"/>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om de tekststijl van het model te bewerken</a:t>
            </a:r>
          </a:p>
        </p:txBody>
      </p:sp>
    </p:spTree>
    <p:extLst>
      <p:ext uri="{BB962C8B-B14F-4D97-AF65-F5344CB8AC3E}">
        <p14:creationId xmlns:p14="http://schemas.microsoft.com/office/powerpoint/2010/main" val="3220939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1_Titeldia-A_NL">
    <p:spTree>
      <p:nvGrpSpPr>
        <p:cNvPr id="1" name=""/>
        <p:cNvGrpSpPr/>
        <p:nvPr/>
      </p:nvGrpSpPr>
      <p:grpSpPr>
        <a:xfrm>
          <a:off x="0" y="0"/>
          <a:ext cx="0" cy="0"/>
          <a:chOff x="0" y="0"/>
          <a:chExt cx="0" cy="0"/>
        </a:xfrm>
      </p:grpSpPr>
      <p:pic>
        <p:nvPicPr>
          <p:cNvPr id="4" name="Afbeelding 3" descr="sheet breedbeeld PPT-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9181279" cy="5166000"/>
          </a:xfrm>
          <a:prstGeom prst="rect">
            <a:avLst/>
          </a:prstGeom>
        </p:spPr>
      </p:pic>
    </p:spTree>
    <p:extLst>
      <p:ext uri="{BB962C8B-B14F-4D97-AF65-F5344CB8AC3E}">
        <p14:creationId xmlns:p14="http://schemas.microsoft.com/office/powerpoint/2010/main" val="479279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2_Titeldia-B_NL">
    <p:spTree>
      <p:nvGrpSpPr>
        <p:cNvPr id="1" name=""/>
        <p:cNvGrpSpPr/>
        <p:nvPr/>
      </p:nvGrpSpPr>
      <p:grpSpPr>
        <a:xfrm>
          <a:off x="0" y="0"/>
          <a:ext cx="0" cy="0"/>
          <a:chOff x="0" y="0"/>
          <a:chExt cx="0" cy="0"/>
        </a:xfrm>
      </p:grpSpPr>
      <p:pic>
        <p:nvPicPr>
          <p:cNvPr id="2" name="Afbeelding 1" descr="sheet breedbeeld PPT-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9181279" cy="5166000"/>
          </a:xfrm>
          <a:prstGeom prst="rect">
            <a:avLst/>
          </a:prstGeom>
        </p:spPr>
      </p:pic>
    </p:spTree>
    <p:extLst>
      <p:ext uri="{BB962C8B-B14F-4D97-AF65-F5344CB8AC3E}">
        <p14:creationId xmlns:p14="http://schemas.microsoft.com/office/powerpoint/2010/main" val="579147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2_Titelblad-A_NL">
    <p:spTree>
      <p:nvGrpSpPr>
        <p:cNvPr id="1" name=""/>
        <p:cNvGrpSpPr/>
        <p:nvPr/>
      </p:nvGrpSpPr>
      <p:grpSpPr>
        <a:xfrm>
          <a:off x="0" y="0"/>
          <a:ext cx="0" cy="0"/>
          <a:chOff x="0" y="0"/>
          <a:chExt cx="0" cy="0"/>
        </a:xfrm>
      </p:grpSpPr>
      <p:pic>
        <p:nvPicPr>
          <p:cNvPr id="7" name="Afbeelding 6" descr="sheet breedbeeld PPT-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9149289" cy="5148000"/>
          </a:xfrm>
          <a:prstGeom prst="rect">
            <a:avLst/>
          </a:prstGeom>
        </p:spPr>
      </p:pic>
      <p:sp>
        <p:nvSpPr>
          <p:cNvPr id="2" name="Titel 1"/>
          <p:cNvSpPr>
            <a:spLocks noGrp="1"/>
          </p:cNvSpPr>
          <p:nvPr>
            <p:ph type="title" hasCustomPrompt="1"/>
          </p:nvPr>
        </p:nvSpPr>
        <p:spPr>
          <a:xfrm>
            <a:off x="457200" y="279401"/>
            <a:ext cx="8229600" cy="1837267"/>
          </a:xfrm>
        </p:spPr>
        <p:txBody>
          <a:bodyPr anchor="t"/>
          <a:lstStyle>
            <a:lvl1pPr>
              <a:defRPr sz="3200"/>
            </a:lvl1pPr>
          </a:lstStyle>
          <a:p>
            <a:r>
              <a:rPr lang="nl-NL"/>
              <a:t>Titel van presentatie, Arial 32pt</a:t>
            </a:r>
          </a:p>
        </p:txBody>
      </p:sp>
      <p:sp>
        <p:nvSpPr>
          <p:cNvPr id="5" name="Tijdelijke aanduiding voor voettekst 4"/>
          <p:cNvSpPr>
            <a:spLocks noGrp="1"/>
          </p:cNvSpPr>
          <p:nvPr>
            <p:ph type="ftr" sz="quarter" idx="11"/>
          </p:nvPr>
        </p:nvSpPr>
        <p:spPr>
          <a:xfrm>
            <a:off x="1738642" y="4767264"/>
            <a:ext cx="4281158" cy="274637"/>
          </a:xfrm>
          <a:prstGeom prst="rect">
            <a:avLst/>
          </a:prstGeom>
        </p:spPr>
        <p:txBody>
          <a:bodyPr/>
          <a:lstStyle/>
          <a:p>
            <a:endParaRPr lang="nl-NL" dirty="0"/>
          </a:p>
        </p:txBody>
      </p:sp>
      <p:sp>
        <p:nvSpPr>
          <p:cNvPr id="6" name="Tijdelijke aanduiding voor dianummer 5"/>
          <p:cNvSpPr>
            <a:spLocks noGrp="1"/>
          </p:cNvSpPr>
          <p:nvPr>
            <p:ph type="sldNum" sz="quarter" idx="12"/>
          </p:nvPr>
        </p:nvSpPr>
        <p:spPr>
          <a:xfrm>
            <a:off x="6553202" y="4767264"/>
            <a:ext cx="1610267" cy="274637"/>
          </a:xfrm>
          <a:prstGeom prst="rect">
            <a:avLst/>
          </a:prstGeom>
        </p:spPr>
        <p:txBody>
          <a:bodyPr/>
          <a:lstStyle/>
          <a:p>
            <a:fld id="{A9096D49-DAE3-40DE-93E0-41688E0A5016}" type="slidenum">
              <a:rPr lang="nl-NL" smtClean="0"/>
              <a:t>‹#›</a:t>
            </a:fld>
            <a:endParaRPr lang="nl-NL" dirty="0"/>
          </a:p>
        </p:txBody>
      </p:sp>
    </p:spTree>
    <p:extLst>
      <p:ext uri="{BB962C8B-B14F-4D97-AF65-F5344CB8AC3E}">
        <p14:creationId xmlns:p14="http://schemas.microsoft.com/office/powerpoint/2010/main" val="1136131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2_Titelblad-B_NL">
    <p:spTree>
      <p:nvGrpSpPr>
        <p:cNvPr id="1" name=""/>
        <p:cNvGrpSpPr/>
        <p:nvPr/>
      </p:nvGrpSpPr>
      <p:grpSpPr>
        <a:xfrm>
          <a:off x="0" y="0"/>
          <a:ext cx="0" cy="0"/>
          <a:chOff x="0" y="0"/>
          <a:chExt cx="0" cy="0"/>
        </a:xfrm>
      </p:grpSpPr>
      <p:pic>
        <p:nvPicPr>
          <p:cNvPr id="2" name="Afbeelding 1" descr="sheet breedbeeld PPT-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9288" cy="5148000"/>
          </a:xfrm>
          <a:prstGeom prst="rect">
            <a:avLst/>
          </a:prstGeom>
        </p:spPr>
      </p:pic>
      <p:sp>
        <p:nvSpPr>
          <p:cNvPr id="5" name="Tijdelijke aanduiding voor voettekst 4"/>
          <p:cNvSpPr>
            <a:spLocks noGrp="1"/>
          </p:cNvSpPr>
          <p:nvPr>
            <p:ph type="ftr" sz="quarter" idx="11"/>
          </p:nvPr>
        </p:nvSpPr>
        <p:spPr>
          <a:xfrm>
            <a:off x="1738642" y="4767264"/>
            <a:ext cx="4281158" cy="274637"/>
          </a:xfrm>
          <a:prstGeom prst="rect">
            <a:avLst/>
          </a:prstGeom>
        </p:spPr>
        <p:txBody>
          <a:bodyPr/>
          <a:lstStyle/>
          <a:p>
            <a:endParaRPr lang="nl-NL" dirty="0"/>
          </a:p>
        </p:txBody>
      </p:sp>
      <p:sp>
        <p:nvSpPr>
          <p:cNvPr id="6" name="Tijdelijke aanduiding voor dianummer 5"/>
          <p:cNvSpPr>
            <a:spLocks noGrp="1"/>
          </p:cNvSpPr>
          <p:nvPr>
            <p:ph type="sldNum" sz="quarter" idx="12"/>
          </p:nvPr>
        </p:nvSpPr>
        <p:spPr>
          <a:xfrm>
            <a:off x="6553202" y="4767264"/>
            <a:ext cx="1610267" cy="274637"/>
          </a:xfrm>
          <a:prstGeom prst="rect">
            <a:avLst/>
          </a:prstGeom>
        </p:spPr>
        <p:txBody>
          <a:bodyPr/>
          <a:lstStyle/>
          <a:p>
            <a:fld id="{A9096D49-DAE3-40DE-93E0-41688E0A5016}" type="slidenum">
              <a:rPr lang="nl-NL" smtClean="0"/>
              <a:t>‹#›</a:t>
            </a:fld>
            <a:endParaRPr lang="nl-NL" dirty="0"/>
          </a:p>
        </p:txBody>
      </p:sp>
      <p:sp>
        <p:nvSpPr>
          <p:cNvPr id="8" name="Titel 1"/>
          <p:cNvSpPr>
            <a:spLocks noGrp="1"/>
          </p:cNvSpPr>
          <p:nvPr>
            <p:ph type="title" hasCustomPrompt="1"/>
          </p:nvPr>
        </p:nvSpPr>
        <p:spPr>
          <a:xfrm>
            <a:off x="457200" y="279401"/>
            <a:ext cx="8229600" cy="1837267"/>
          </a:xfrm>
        </p:spPr>
        <p:txBody>
          <a:bodyPr anchor="t"/>
          <a:lstStyle>
            <a:lvl1pPr>
              <a:defRPr sz="3200"/>
            </a:lvl1pPr>
          </a:lstStyle>
          <a:p>
            <a:r>
              <a:rPr lang="nl-NL" dirty="0"/>
              <a:t>Titel van presentatie, </a:t>
            </a:r>
            <a:r>
              <a:rPr lang="nl-NL" dirty="0" err="1"/>
              <a:t>Arial</a:t>
            </a:r>
            <a:r>
              <a:rPr lang="nl-NL" dirty="0"/>
              <a:t> 32pt</a:t>
            </a:r>
          </a:p>
        </p:txBody>
      </p:sp>
    </p:spTree>
    <p:extLst>
      <p:ext uri="{BB962C8B-B14F-4D97-AF65-F5344CB8AC3E}">
        <p14:creationId xmlns:p14="http://schemas.microsoft.com/office/powerpoint/2010/main" val="6349976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idx="1" hasCustomPrompt="1"/>
          </p:nvPr>
        </p:nvSpPr>
        <p:spPr/>
        <p:txBody>
          <a:bodyPr/>
          <a:lstStyle>
            <a:lvl1pPr>
              <a:defRPr sz="2400">
                <a:latin typeface="Arial"/>
                <a:cs typeface="Arial"/>
              </a:defRPr>
            </a:lvl1pPr>
            <a:lvl2pPr>
              <a:defRPr sz="2000"/>
            </a:lvl2pPr>
          </a:lstStyle>
          <a:p>
            <a:pPr lvl="0"/>
            <a:r>
              <a:rPr lang="nl-NL" dirty="0"/>
              <a:t>Klik om de tekststijl van het sjabloon te bewerken</a:t>
            </a:r>
          </a:p>
          <a:p>
            <a:pPr lvl="1"/>
            <a:r>
              <a:rPr lang="nl-NL" dirty="0"/>
              <a:t>Tweede niveau</a:t>
            </a:r>
          </a:p>
        </p:txBody>
      </p:sp>
      <p:sp>
        <p:nvSpPr>
          <p:cNvPr id="7" name="Tijdelijke aanduiding voor voettekst 4"/>
          <p:cNvSpPr>
            <a:spLocks noGrp="1"/>
          </p:cNvSpPr>
          <p:nvPr>
            <p:ph type="ftr" sz="quarter" idx="11"/>
          </p:nvPr>
        </p:nvSpPr>
        <p:spPr>
          <a:xfrm>
            <a:off x="1912139" y="4630341"/>
            <a:ext cx="4870548" cy="273844"/>
          </a:xfrm>
          <a:prstGeom prst="rect">
            <a:avLst/>
          </a:prstGeom>
        </p:spPr>
        <p:txBody>
          <a:bodyPr/>
          <a:lstStyle/>
          <a:p>
            <a:endParaRPr lang="nl-NL" dirty="0"/>
          </a:p>
        </p:txBody>
      </p:sp>
      <p:sp>
        <p:nvSpPr>
          <p:cNvPr id="8" name="Tijdelijke aanduiding voor dianummer 5"/>
          <p:cNvSpPr>
            <a:spLocks noGrp="1"/>
          </p:cNvSpPr>
          <p:nvPr>
            <p:ph type="sldNum" sz="quarter" idx="12"/>
          </p:nvPr>
        </p:nvSpPr>
        <p:spPr>
          <a:xfrm>
            <a:off x="6970294" y="4641987"/>
            <a:ext cx="829797" cy="273844"/>
          </a:xfrm>
          <a:prstGeom prst="rect">
            <a:avLst/>
          </a:prstGeom>
        </p:spPr>
        <p:txBody>
          <a:bodyPr/>
          <a:lstStyle/>
          <a:p>
            <a:fld id="{A9096D49-DAE3-40DE-93E0-41688E0A5016}" type="slidenum">
              <a:rPr lang="nl-NL" smtClean="0"/>
              <a:t>‹#›</a:t>
            </a:fld>
            <a:endParaRPr lang="nl-NL" dirty="0"/>
          </a:p>
        </p:txBody>
      </p:sp>
    </p:spTree>
    <p:extLst>
      <p:ext uri="{BB962C8B-B14F-4D97-AF65-F5344CB8AC3E}">
        <p14:creationId xmlns:p14="http://schemas.microsoft.com/office/powerpoint/2010/main" val="4130621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sz="half" idx="1"/>
          </p:nvPr>
        </p:nvSpPr>
        <p:spPr>
          <a:xfrm>
            <a:off x="457200" y="1200151"/>
            <a:ext cx="4038600" cy="2894954"/>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p:txBody>
      </p:sp>
      <p:sp>
        <p:nvSpPr>
          <p:cNvPr id="4" name="Tijdelijke aanduiding voor inhoud 3"/>
          <p:cNvSpPr>
            <a:spLocks noGrp="1"/>
          </p:cNvSpPr>
          <p:nvPr>
            <p:ph sz="half" idx="2"/>
          </p:nvPr>
        </p:nvSpPr>
        <p:spPr>
          <a:xfrm>
            <a:off x="4648200" y="1200151"/>
            <a:ext cx="4038600" cy="2894955"/>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p:txBody>
      </p:sp>
      <p:sp>
        <p:nvSpPr>
          <p:cNvPr id="8" name="Tijdelijke aanduiding voor voettekst 4"/>
          <p:cNvSpPr>
            <a:spLocks noGrp="1"/>
          </p:cNvSpPr>
          <p:nvPr>
            <p:ph type="ftr" sz="quarter" idx="11"/>
          </p:nvPr>
        </p:nvSpPr>
        <p:spPr>
          <a:xfrm>
            <a:off x="1912139" y="4630341"/>
            <a:ext cx="4870548" cy="273844"/>
          </a:xfrm>
          <a:prstGeom prst="rect">
            <a:avLst/>
          </a:prstGeom>
        </p:spPr>
        <p:txBody>
          <a:bodyPr/>
          <a:lstStyle/>
          <a:p>
            <a:endParaRPr lang="nl-NL" dirty="0"/>
          </a:p>
        </p:txBody>
      </p:sp>
      <p:sp>
        <p:nvSpPr>
          <p:cNvPr id="9" name="Tijdelijke aanduiding voor dianummer 5"/>
          <p:cNvSpPr>
            <a:spLocks noGrp="1"/>
          </p:cNvSpPr>
          <p:nvPr>
            <p:ph type="sldNum" sz="quarter" idx="12"/>
          </p:nvPr>
        </p:nvSpPr>
        <p:spPr>
          <a:xfrm>
            <a:off x="6970294" y="4641987"/>
            <a:ext cx="829797" cy="273844"/>
          </a:xfrm>
          <a:prstGeom prst="rect">
            <a:avLst/>
          </a:prstGeom>
        </p:spPr>
        <p:txBody>
          <a:bodyPr/>
          <a:lstStyle/>
          <a:p>
            <a:fld id="{A9096D49-DAE3-40DE-93E0-41688E0A5016}" type="slidenum">
              <a:rPr lang="nl-NL" smtClean="0"/>
              <a:t>‹#›</a:t>
            </a:fld>
            <a:endParaRPr lang="nl-NL" dirty="0"/>
          </a:p>
        </p:txBody>
      </p:sp>
    </p:spTree>
    <p:extLst>
      <p:ext uri="{BB962C8B-B14F-4D97-AF65-F5344CB8AC3E}">
        <p14:creationId xmlns:p14="http://schemas.microsoft.com/office/powerpoint/2010/main" val="29802780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4" name="Tijdelijke aanduiding voor inhoud 3"/>
          <p:cNvSpPr>
            <a:spLocks noGrp="1"/>
          </p:cNvSpPr>
          <p:nvPr>
            <p:ph sz="half" idx="2"/>
          </p:nvPr>
        </p:nvSpPr>
        <p:spPr>
          <a:xfrm>
            <a:off x="457200" y="1285598"/>
            <a:ext cx="4040188"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p:txBody>
      </p:sp>
      <p:sp>
        <p:nvSpPr>
          <p:cNvPr id="6" name="Tijdelijke aanduiding voor inhoud 5"/>
          <p:cNvSpPr>
            <a:spLocks noGrp="1"/>
          </p:cNvSpPr>
          <p:nvPr>
            <p:ph sz="quarter" idx="4"/>
          </p:nvPr>
        </p:nvSpPr>
        <p:spPr>
          <a:xfrm>
            <a:off x="4645027" y="1285598"/>
            <a:ext cx="4041775"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p:txBody>
      </p:sp>
      <p:sp>
        <p:nvSpPr>
          <p:cNvPr id="7" name="Tijdelijke aanduiding voor datum 6"/>
          <p:cNvSpPr>
            <a:spLocks noGrp="1"/>
          </p:cNvSpPr>
          <p:nvPr>
            <p:ph type="dt" sz="half" idx="10"/>
          </p:nvPr>
        </p:nvSpPr>
        <p:spPr>
          <a:xfrm>
            <a:off x="457200" y="4767264"/>
            <a:ext cx="2133600" cy="274637"/>
          </a:xfrm>
          <a:prstGeom prst="rect">
            <a:avLst/>
          </a:prstGeom>
        </p:spPr>
        <p:txBody>
          <a:bodyPr/>
          <a:lstStyle/>
          <a:p>
            <a:fld id="{3D636C07-7E76-46D3-B86B-6AF7C60E533E}" type="datetimeFigureOut">
              <a:rPr lang="nl-NL" smtClean="0"/>
              <a:t>26-11-2022</a:t>
            </a:fld>
            <a:endParaRPr lang="nl-NL" dirty="0"/>
          </a:p>
        </p:txBody>
      </p:sp>
      <p:sp>
        <p:nvSpPr>
          <p:cNvPr id="8" name="Tijdelijke aanduiding voor voettekst 7"/>
          <p:cNvSpPr>
            <a:spLocks noGrp="1"/>
          </p:cNvSpPr>
          <p:nvPr>
            <p:ph type="ftr" sz="quarter" idx="11"/>
          </p:nvPr>
        </p:nvSpPr>
        <p:spPr>
          <a:xfrm>
            <a:off x="1738642" y="4767264"/>
            <a:ext cx="4281158" cy="274637"/>
          </a:xfrm>
          <a:prstGeom prst="rect">
            <a:avLst/>
          </a:prstGeom>
        </p:spPr>
        <p:txBody>
          <a:bodyPr/>
          <a:lstStyle/>
          <a:p>
            <a:endParaRPr lang="nl-NL" dirty="0"/>
          </a:p>
        </p:txBody>
      </p:sp>
      <p:sp>
        <p:nvSpPr>
          <p:cNvPr id="9" name="Tijdelijke aanduiding voor dianummer 8"/>
          <p:cNvSpPr>
            <a:spLocks noGrp="1"/>
          </p:cNvSpPr>
          <p:nvPr>
            <p:ph type="sldNum" sz="quarter" idx="12"/>
          </p:nvPr>
        </p:nvSpPr>
        <p:spPr>
          <a:xfrm>
            <a:off x="6553202" y="4767264"/>
            <a:ext cx="1610267" cy="274637"/>
          </a:xfrm>
          <a:prstGeom prst="rect">
            <a:avLst/>
          </a:prstGeom>
        </p:spPr>
        <p:txBody>
          <a:bodyPr/>
          <a:lstStyle/>
          <a:p>
            <a:fld id="{A9096D49-DAE3-40DE-93E0-41688E0A5016}" type="slidenum">
              <a:rPr lang="nl-NL" smtClean="0"/>
              <a:t>‹#›</a:t>
            </a:fld>
            <a:endParaRPr lang="nl-NL" dirty="0"/>
          </a:p>
        </p:txBody>
      </p:sp>
    </p:spTree>
    <p:extLst>
      <p:ext uri="{BB962C8B-B14F-4D97-AF65-F5344CB8AC3E}">
        <p14:creationId xmlns:p14="http://schemas.microsoft.com/office/powerpoint/2010/main" val="35781571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1"/>
            <a:ext cx="5486400" cy="425450"/>
          </a:xfrm>
        </p:spPr>
        <p:txBody>
          <a:bodyPr anchor="b">
            <a:noAutofit/>
          </a:bodyPr>
          <a:lstStyle>
            <a:lvl1pPr algn="l">
              <a:defRPr sz="2000" b="1"/>
            </a:lvl1pPr>
          </a:lstStyle>
          <a:p>
            <a:r>
              <a:rPr lang="nl-NL"/>
              <a:t>Klik om de stijl te bewerken</a:t>
            </a:r>
            <a:endParaRPr lang="nl-NL" dirty="0"/>
          </a:p>
        </p:txBody>
      </p:sp>
      <p:sp>
        <p:nvSpPr>
          <p:cNvPr id="3" name="Tijdelijke aanduiding voor afbeelding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dirty="0"/>
              <a:t>Klik op het pictogram als u een afbeelding wilt toevoegen</a:t>
            </a:r>
          </a:p>
        </p:txBody>
      </p:sp>
      <p:sp>
        <p:nvSpPr>
          <p:cNvPr id="4" name="Tijdelijke aanduiding voor tekst 3"/>
          <p:cNvSpPr>
            <a:spLocks noGrp="1"/>
          </p:cNvSpPr>
          <p:nvPr>
            <p:ph type="body" sz="half" idx="2"/>
          </p:nvPr>
        </p:nvSpPr>
        <p:spPr>
          <a:xfrm>
            <a:off x="1792288" y="4025901"/>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Tree>
    <p:extLst>
      <p:ext uri="{BB962C8B-B14F-4D97-AF65-F5344CB8AC3E}">
        <p14:creationId xmlns:p14="http://schemas.microsoft.com/office/powerpoint/2010/main" val="3220939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sz="half" idx="1"/>
          </p:nvPr>
        </p:nvSpPr>
        <p:spPr>
          <a:xfrm>
            <a:off x="457200" y="1200151"/>
            <a:ext cx="4038600" cy="2894954"/>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p:txBody>
      </p:sp>
      <p:sp>
        <p:nvSpPr>
          <p:cNvPr id="4" name="Tijdelijke aanduiding voor inhoud 3"/>
          <p:cNvSpPr>
            <a:spLocks noGrp="1"/>
          </p:cNvSpPr>
          <p:nvPr>
            <p:ph sz="half" idx="2"/>
          </p:nvPr>
        </p:nvSpPr>
        <p:spPr>
          <a:xfrm>
            <a:off x="4648200" y="1200152"/>
            <a:ext cx="4038600" cy="2894955"/>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p:txBody>
      </p:sp>
      <p:sp>
        <p:nvSpPr>
          <p:cNvPr id="8" name="Tijdelijke aanduiding voor voettekst 4"/>
          <p:cNvSpPr>
            <a:spLocks noGrp="1"/>
          </p:cNvSpPr>
          <p:nvPr>
            <p:ph type="ftr" sz="quarter" idx="11"/>
          </p:nvPr>
        </p:nvSpPr>
        <p:spPr>
          <a:xfrm>
            <a:off x="1912139" y="4630341"/>
            <a:ext cx="4870548" cy="273844"/>
          </a:xfrm>
          <a:prstGeom prst="rect">
            <a:avLst/>
          </a:prstGeom>
        </p:spPr>
        <p:txBody>
          <a:bodyPr/>
          <a:lstStyle/>
          <a:p>
            <a:endParaRPr lang="nl-NL" dirty="0"/>
          </a:p>
        </p:txBody>
      </p:sp>
      <p:sp>
        <p:nvSpPr>
          <p:cNvPr id="9" name="Tijdelijke aanduiding voor dianummer 5"/>
          <p:cNvSpPr>
            <a:spLocks noGrp="1"/>
          </p:cNvSpPr>
          <p:nvPr>
            <p:ph type="sldNum" sz="quarter" idx="12"/>
          </p:nvPr>
        </p:nvSpPr>
        <p:spPr>
          <a:xfrm>
            <a:off x="6970296" y="4641987"/>
            <a:ext cx="829797" cy="273844"/>
          </a:xfrm>
          <a:prstGeom prst="rect">
            <a:avLst/>
          </a:prstGeom>
        </p:spPr>
        <p:txBody>
          <a:bodyPr/>
          <a:lstStyle/>
          <a:p>
            <a:fld id="{A9096D49-DAE3-40DE-93E0-41688E0A5016}" type="slidenum">
              <a:rPr lang="nl-NL" smtClean="0"/>
              <a:t>‹#›</a:t>
            </a:fld>
            <a:endParaRPr lang="nl-NL" dirty="0"/>
          </a:p>
        </p:txBody>
      </p:sp>
    </p:spTree>
    <p:extLst>
      <p:ext uri="{BB962C8B-B14F-4D97-AF65-F5344CB8AC3E}">
        <p14:creationId xmlns:p14="http://schemas.microsoft.com/office/powerpoint/2010/main" val="29802780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3_Titelblad_NL">
    <p:spTree>
      <p:nvGrpSpPr>
        <p:cNvPr id="1" name=""/>
        <p:cNvGrpSpPr/>
        <p:nvPr/>
      </p:nvGrpSpPr>
      <p:grpSpPr>
        <a:xfrm>
          <a:off x="0" y="0"/>
          <a:ext cx="0" cy="0"/>
          <a:chOff x="0" y="0"/>
          <a:chExt cx="0" cy="0"/>
        </a:xfrm>
      </p:grpSpPr>
      <p:pic>
        <p:nvPicPr>
          <p:cNvPr id="3" name="Afbeelding 2" descr="sheet breedbeeld PPT-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9141291" cy="5143500"/>
          </a:xfrm>
          <a:prstGeom prst="rect">
            <a:avLst/>
          </a:prstGeom>
        </p:spPr>
      </p:pic>
      <p:sp>
        <p:nvSpPr>
          <p:cNvPr id="9" name="Tijdelijke aanduiding voor voettekst 5"/>
          <p:cNvSpPr>
            <a:spLocks noGrp="1"/>
          </p:cNvSpPr>
          <p:nvPr>
            <p:ph type="ftr" sz="quarter" idx="11"/>
          </p:nvPr>
        </p:nvSpPr>
        <p:spPr>
          <a:xfrm>
            <a:off x="2645832" y="4630341"/>
            <a:ext cx="4136854" cy="273844"/>
          </a:xfrm>
          <a:prstGeom prst="rect">
            <a:avLst/>
          </a:prstGeom>
        </p:spPr>
        <p:txBody>
          <a:bodyPr/>
          <a:lstStyle>
            <a:lvl1pPr>
              <a:defRPr>
                <a:solidFill>
                  <a:srgbClr val="FFFFFF"/>
                </a:solidFill>
              </a:defRPr>
            </a:lvl1pPr>
          </a:lstStyle>
          <a:p>
            <a:endParaRPr lang="nl-NL" dirty="0"/>
          </a:p>
        </p:txBody>
      </p:sp>
      <p:sp>
        <p:nvSpPr>
          <p:cNvPr id="10" name="Tijdelijke aanduiding voor dianummer 6"/>
          <p:cNvSpPr>
            <a:spLocks noGrp="1"/>
          </p:cNvSpPr>
          <p:nvPr>
            <p:ph type="sldNum" sz="quarter" idx="12"/>
          </p:nvPr>
        </p:nvSpPr>
        <p:spPr>
          <a:xfrm>
            <a:off x="6970294" y="4641987"/>
            <a:ext cx="829797" cy="273844"/>
          </a:xfrm>
          <a:prstGeom prst="rect">
            <a:avLst/>
          </a:prstGeom>
        </p:spPr>
        <p:txBody>
          <a:bodyPr/>
          <a:lstStyle>
            <a:lvl1pPr>
              <a:defRPr>
                <a:solidFill>
                  <a:srgbClr val="FFFFFF"/>
                </a:solidFill>
              </a:defRPr>
            </a:lvl1pPr>
          </a:lstStyle>
          <a:p>
            <a:fld id="{A9096D49-DAE3-40DE-93E0-41688E0A5016}" type="slidenum">
              <a:rPr lang="nl-NL" smtClean="0"/>
              <a:t>‹#›</a:t>
            </a:fld>
            <a:endParaRPr lang="nl-NL" dirty="0"/>
          </a:p>
        </p:txBody>
      </p:sp>
      <p:sp>
        <p:nvSpPr>
          <p:cNvPr id="11" name="Titel 1"/>
          <p:cNvSpPr>
            <a:spLocks noGrp="1"/>
          </p:cNvSpPr>
          <p:nvPr>
            <p:ph type="title" hasCustomPrompt="1"/>
          </p:nvPr>
        </p:nvSpPr>
        <p:spPr>
          <a:xfrm>
            <a:off x="2645834" y="1065389"/>
            <a:ext cx="6108523" cy="2476500"/>
          </a:xfrm>
        </p:spPr>
        <p:txBody>
          <a:bodyPr anchor="t"/>
          <a:lstStyle>
            <a:lvl1pPr>
              <a:defRPr sz="3200" baseline="0">
                <a:solidFill>
                  <a:srgbClr val="FFFFFF"/>
                </a:solidFill>
              </a:defRPr>
            </a:lvl1pPr>
          </a:lstStyle>
          <a:p>
            <a:r>
              <a:rPr lang="nl-NL" dirty="0"/>
              <a:t>Titel van presentatie bewerken</a:t>
            </a:r>
          </a:p>
        </p:txBody>
      </p:sp>
    </p:spTree>
    <p:extLst>
      <p:ext uri="{BB962C8B-B14F-4D97-AF65-F5344CB8AC3E}">
        <p14:creationId xmlns:p14="http://schemas.microsoft.com/office/powerpoint/2010/main" val="34804793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woObj" preserve="1">
  <p:cSld name="1_Twee objecten">
    <p:spTree>
      <p:nvGrpSpPr>
        <p:cNvPr id="1" name=""/>
        <p:cNvGrpSpPr/>
        <p:nvPr/>
      </p:nvGrpSpPr>
      <p:grpSpPr>
        <a:xfrm>
          <a:off x="0" y="0"/>
          <a:ext cx="0" cy="0"/>
          <a:chOff x="0" y="0"/>
          <a:chExt cx="0" cy="0"/>
        </a:xfrm>
      </p:grpSpPr>
      <p:pic>
        <p:nvPicPr>
          <p:cNvPr id="7" name="Afbeelding 6" descr="sheet breedbeeld PPT-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9141291" cy="5143500"/>
          </a:xfrm>
          <a:prstGeom prst="rect">
            <a:avLst/>
          </a:prstGeom>
        </p:spPr>
      </p:pic>
      <p:sp>
        <p:nvSpPr>
          <p:cNvPr id="2" name="Titel 1"/>
          <p:cNvSpPr>
            <a:spLocks noGrp="1"/>
          </p:cNvSpPr>
          <p:nvPr>
            <p:ph type="title" hasCustomPrompt="1"/>
          </p:nvPr>
        </p:nvSpPr>
        <p:spPr>
          <a:xfrm>
            <a:off x="2524364" y="206375"/>
            <a:ext cx="6162437" cy="857250"/>
          </a:xfrm>
        </p:spPr>
        <p:txBody>
          <a:bodyPr>
            <a:normAutofit/>
          </a:bodyPr>
          <a:lstStyle>
            <a:lvl1pPr>
              <a:defRPr sz="2800">
                <a:solidFill>
                  <a:schemeClr val="bg1"/>
                </a:solidFill>
              </a:defRPr>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sz="half" idx="1"/>
          </p:nvPr>
        </p:nvSpPr>
        <p:spPr>
          <a:xfrm>
            <a:off x="2524363" y="1200151"/>
            <a:ext cx="3007423" cy="2894954"/>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p:txBody>
      </p:sp>
      <p:sp>
        <p:nvSpPr>
          <p:cNvPr id="4" name="Tijdelijke aanduiding voor inhoud 3"/>
          <p:cNvSpPr>
            <a:spLocks noGrp="1"/>
          </p:cNvSpPr>
          <p:nvPr>
            <p:ph sz="half" idx="2"/>
          </p:nvPr>
        </p:nvSpPr>
        <p:spPr>
          <a:xfrm>
            <a:off x="5664235" y="1200151"/>
            <a:ext cx="3022565" cy="2894955"/>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p:txBody>
      </p:sp>
      <p:sp>
        <p:nvSpPr>
          <p:cNvPr id="8" name="Tijdelijke aanduiding voor voettekst 4"/>
          <p:cNvSpPr>
            <a:spLocks noGrp="1"/>
          </p:cNvSpPr>
          <p:nvPr>
            <p:ph type="ftr" sz="quarter" idx="11"/>
          </p:nvPr>
        </p:nvSpPr>
        <p:spPr>
          <a:xfrm>
            <a:off x="2524363" y="4630341"/>
            <a:ext cx="4258325" cy="273844"/>
          </a:xfrm>
          <a:prstGeom prst="rect">
            <a:avLst/>
          </a:prstGeom>
        </p:spPr>
        <p:txBody>
          <a:bodyPr/>
          <a:lstStyle/>
          <a:p>
            <a:endParaRPr lang="nl-NL" dirty="0"/>
          </a:p>
        </p:txBody>
      </p:sp>
      <p:sp>
        <p:nvSpPr>
          <p:cNvPr id="9" name="Tijdelijke aanduiding voor dianummer 5"/>
          <p:cNvSpPr>
            <a:spLocks noGrp="1"/>
          </p:cNvSpPr>
          <p:nvPr>
            <p:ph type="sldNum" sz="quarter" idx="12"/>
          </p:nvPr>
        </p:nvSpPr>
        <p:spPr>
          <a:xfrm>
            <a:off x="6970294" y="4641987"/>
            <a:ext cx="829797" cy="273844"/>
          </a:xfrm>
          <a:prstGeom prst="rect">
            <a:avLst/>
          </a:prstGeom>
        </p:spPr>
        <p:txBody>
          <a:bodyPr/>
          <a:lstStyle/>
          <a:p>
            <a:fld id="{A9096D49-DAE3-40DE-93E0-41688E0A5016}" type="slidenum">
              <a:rPr lang="nl-NL" smtClean="0"/>
              <a:t>‹#›</a:t>
            </a:fld>
            <a:endParaRPr lang="nl-NL" dirty="0"/>
          </a:p>
        </p:txBody>
      </p:sp>
    </p:spTree>
    <p:extLst>
      <p:ext uri="{BB962C8B-B14F-4D97-AF65-F5344CB8AC3E}">
        <p14:creationId xmlns:p14="http://schemas.microsoft.com/office/powerpoint/2010/main" val="437370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4" name="Tijdelijke aanduiding voor inhoud 3"/>
          <p:cNvSpPr>
            <a:spLocks noGrp="1"/>
          </p:cNvSpPr>
          <p:nvPr>
            <p:ph sz="half" idx="2"/>
          </p:nvPr>
        </p:nvSpPr>
        <p:spPr>
          <a:xfrm>
            <a:off x="457200" y="1285598"/>
            <a:ext cx="4040188"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p:txBody>
      </p:sp>
      <p:sp>
        <p:nvSpPr>
          <p:cNvPr id="6" name="Tijdelijke aanduiding voor inhoud 5"/>
          <p:cNvSpPr>
            <a:spLocks noGrp="1"/>
          </p:cNvSpPr>
          <p:nvPr>
            <p:ph sz="quarter" idx="4"/>
          </p:nvPr>
        </p:nvSpPr>
        <p:spPr>
          <a:xfrm>
            <a:off x="4645029" y="1285598"/>
            <a:ext cx="4041775"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p:txBody>
      </p:sp>
      <p:sp>
        <p:nvSpPr>
          <p:cNvPr id="7" name="Tijdelijke aanduiding voor datum 6"/>
          <p:cNvSpPr>
            <a:spLocks noGrp="1"/>
          </p:cNvSpPr>
          <p:nvPr>
            <p:ph type="dt" sz="half" idx="10"/>
          </p:nvPr>
        </p:nvSpPr>
        <p:spPr>
          <a:xfrm>
            <a:off x="457200" y="4767265"/>
            <a:ext cx="2133600" cy="274637"/>
          </a:xfrm>
          <a:prstGeom prst="rect">
            <a:avLst/>
          </a:prstGeom>
        </p:spPr>
        <p:txBody>
          <a:bodyPr/>
          <a:lstStyle/>
          <a:p>
            <a:fld id="{3D636C07-7E76-46D3-B86B-6AF7C60E533E}" type="datetimeFigureOut">
              <a:rPr lang="nl-NL" smtClean="0"/>
              <a:t>26-11-2022</a:t>
            </a:fld>
            <a:endParaRPr lang="nl-NL" dirty="0"/>
          </a:p>
        </p:txBody>
      </p:sp>
      <p:sp>
        <p:nvSpPr>
          <p:cNvPr id="8" name="Tijdelijke aanduiding voor voettekst 7"/>
          <p:cNvSpPr>
            <a:spLocks noGrp="1"/>
          </p:cNvSpPr>
          <p:nvPr>
            <p:ph type="ftr" sz="quarter" idx="11"/>
          </p:nvPr>
        </p:nvSpPr>
        <p:spPr>
          <a:xfrm>
            <a:off x="1738642" y="4767265"/>
            <a:ext cx="4281158" cy="274637"/>
          </a:xfrm>
          <a:prstGeom prst="rect">
            <a:avLst/>
          </a:prstGeom>
        </p:spPr>
        <p:txBody>
          <a:bodyPr/>
          <a:lstStyle/>
          <a:p>
            <a:endParaRPr lang="nl-NL" dirty="0"/>
          </a:p>
        </p:txBody>
      </p:sp>
      <p:sp>
        <p:nvSpPr>
          <p:cNvPr id="9" name="Tijdelijke aanduiding voor dianummer 8"/>
          <p:cNvSpPr>
            <a:spLocks noGrp="1"/>
          </p:cNvSpPr>
          <p:nvPr>
            <p:ph type="sldNum" sz="quarter" idx="12"/>
          </p:nvPr>
        </p:nvSpPr>
        <p:spPr>
          <a:xfrm>
            <a:off x="6553204" y="4767265"/>
            <a:ext cx="1610267" cy="274637"/>
          </a:xfrm>
          <a:prstGeom prst="rect">
            <a:avLst/>
          </a:prstGeom>
        </p:spPr>
        <p:txBody>
          <a:bodyPr/>
          <a:lstStyle/>
          <a:p>
            <a:fld id="{A9096D49-DAE3-40DE-93E0-41688E0A5016}" type="slidenum">
              <a:rPr lang="nl-NL" smtClean="0"/>
              <a:t>‹#›</a:t>
            </a:fld>
            <a:endParaRPr lang="nl-NL" dirty="0"/>
          </a:p>
        </p:txBody>
      </p:sp>
    </p:spTree>
    <p:extLst>
      <p:ext uri="{BB962C8B-B14F-4D97-AF65-F5344CB8AC3E}">
        <p14:creationId xmlns:p14="http://schemas.microsoft.com/office/powerpoint/2010/main" val="3578157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1"/>
            <a:ext cx="5486400" cy="425450"/>
          </a:xfrm>
        </p:spPr>
        <p:txBody>
          <a:bodyPr anchor="b">
            <a:noAutofit/>
          </a:bodyPr>
          <a:lstStyle>
            <a:lvl1pPr algn="l">
              <a:defRPr sz="2000" b="1"/>
            </a:lvl1pPr>
          </a:lstStyle>
          <a:p>
            <a:r>
              <a:rPr lang="nl-NL"/>
              <a:t>Klik om de stijl te bewerken</a:t>
            </a:r>
            <a:endParaRPr lang="nl-NL" dirty="0"/>
          </a:p>
        </p:txBody>
      </p:sp>
      <p:sp>
        <p:nvSpPr>
          <p:cNvPr id="3" name="Tijdelijke aanduiding voor afbeelding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dirty="0"/>
              <a:t>Klik op het pictogram als u een afbeelding wilt toevoegen</a:t>
            </a:r>
          </a:p>
        </p:txBody>
      </p:sp>
      <p:sp>
        <p:nvSpPr>
          <p:cNvPr id="4" name="Tijdelijke aanduiding voor tekst 3"/>
          <p:cNvSpPr>
            <a:spLocks noGrp="1"/>
          </p:cNvSpPr>
          <p:nvPr>
            <p:ph type="body" sz="half" idx="2"/>
          </p:nvPr>
        </p:nvSpPr>
        <p:spPr>
          <a:xfrm>
            <a:off x="1792288" y="4025901"/>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Tree>
    <p:extLst>
      <p:ext uri="{BB962C8B-B14F-4D97-AF65-F5344CB8AC3E}">
        <p14:creationId xmlns:p14="http://schemas.microsoft.com/office/powerpoint/2010/main" val="3220939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name="3_Titelblad_NL">
    <p:spTree>
      <p:nvGrpSpPr>
        <p:cNvPr id="1" name=""/>
        <p:cNvGrpSpPr/>
        <p:nvPr/>
      </p:nvGrpSpPr>
      <p:grpSpPr>
        <a:xfrm>
          <a:off x="0" y="0"/>
          <a:ext cx="0" cy="0"/>
          <a:chOff x="0" y="0"/>
          <a:chExt cx="0" cy="0"/>
        </a:xfrm>
      </p:grpSpPr>
      <p:pic>
        <p:nvPicPr>
          <p:cNvPr id="3" name="Afbeelding 2" descr="sheet breedbeeld PPT-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0"/>
            <a:ext cx="9141291" cy="5143500"/>
          </a:xfrm>
          <a:prstGeom prst="rect">
            <a:avLst/>
          </a:prstGeom>
        </p:spPr>
      </p:pic>
      <p:sp>
        <p:nvSpPr>
          <p:cNvPr id="9" name="Tijdelijke aanduiding voor voettekst 5"/>
          <p:cNvSpPr>
            <a:spLocks noGrp="1"/>
          </p:cNvSpPr>
          <p:nvPr>
            <p:ph type="ftr" sz="quarter" idx="11"/>
          </p:nvPr>
        </p:nvSpPr>
        <p:spPr>
          <a:xfrm>
            <a:off x="2645832" y="4630341"/>
            <a:ext cx="4136854" cy="273844"/>
          </a:xfrm>
          <a:prstGeom prst="rect">
            <a:avLst/>
          </a:prstGeom>
        </p:spPr>
        <p:txBody>
          <a:bodyPr/>
          <a:lstStyle>
            <a:lvl1pPr>
              <a:defRPr>
                <a:solidFill>
                  <a:srgbClr val="FFFFFF"/>
                </a:solidFill>
              </a:defRPr>
            </a:lvl1pPr>
          </a:lstStyle>
          <a:p>
            <a:endParaRPr lang="nl-NL" dirty="0"/>
          </a:p>
        </p:txBody>
      </p:sp>
      <p:sp>
        <p:nvSpPr>
          <p:cNvPr id="10" name="Tijdelijke aanduiding voor dianummer 6"/>
          <p:cNvSpPr>
            <a:spLocks noGrp="1"/>
          </p:cNvSpPr>
          <p:nvPr>
            <p:ph type="sldNum" sz="quarter" idx="12"/>
          </p:nvPr>
        </p:nvSpPr>
        <p:spPr>
          <a:xfrm>
            <a:off x="6970296" y="4641987"/>
            <a:ext cx="829797" cy="273844"/>
          </a:xfrm>
          <a:prstGeom prst="rect">
            <a:avLst/>
          </a:prstGeom>
        </p:spPr>
        <p:txBody>
          <a:bodyPr/>
          <a:lstStyle>
            <a:lvl1pPr>
              <a:defRPr>
                <a:solidFill>
                  <a:srgbClr val="FFFFFF"/>
                </a:solidFill>
              </a:defRPr>
            </a:lvl1pPr>
          </a:lstStyle>
          <a:p>
            <a:fld id="{A9096D49-DAE3-40DE-93E0-41688E0A5016}" type="slidenum">
              <a:rPr lang="nl-NL" smtClean="0"/>
              <a:t>‹#›</a:t>
            </a:fld>
            <a:endParaRPr lang="nl-NL" dirty="0"/>
          </a:p>
        </p:txBody>
      </p:sp>
      <p:sp>
        <p:nvSpPr>
          <p:cNvPr id="11" name="Titel 1"/>
          <p:cNvSpPr>
            <a:spLocks noGrp="1"/>
          </p:cNvSpPr>
          <p:nvPr>
            <p:ph type="title" hasCustomPrompt="1"/>
          </p:nvPr>
        </p:nvSpPr>
        <p:spPr>
          <a:xfrm>
            <a:off x="2645836" y="1065389"/>
            <a:ext cx="6108523" cy="2476500"/>
          </a:xfrm>
        </p:spPr>
        <p:txBody>
          <a:bodyPr anchor="t"/>
          <a:lstStyle>
            <a:lvl1pPr>
              <a:defRPr sz="3200" baseline="0">
                <a:solidFill>
                  <a:srgbClr val="FFFFFF"/>
                </a:solidFill>
              </a:defRPr>
            </a:lvl1pPr>
          </a:lstStyle>
          <a:p>
            <a:r>
              <a:rPr lang="nl-NL" dirty="0"/>
              <a:t>Titel van presentatie bewerken</a:t>
            </a:r>
          </a:p>
        </p:txBody>
      </p:sp>
    </p:spTree>
    <p:extLst>
      <p:ext uri="{BB962C8B-B14F-4D97-AF65-F5344CB8AC3E}">
        <p14:creationId xmlns:p14="http://schemas.microsoft.com/office/powerpoint/2010/main" val="3480479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Obj" preserve="1">
  <p:cSld name="1_Twee objecten">
    <p:spTree>
      <p:nvGrpSpPr>
        <p:cNvPr id="1" name=""/>
        <p:cNvGrpSpPr/>
        <p:nvPr/>
      </p:nvGrpSpPr>
      <p:grpSpPr>
        <a:xfrm>
          <a:off x="0" y="0"/>
          <a:ext cx="0" cy="0"/>
          <a:chOff x="0" y="0"/>
          <a:chExt cx="0" cy="0"/>
        </a:xfrm>
      </p:grpSpPr>
      <p:pic>
        <p:nvPicPr>
          <p:cNvPr id="7" name="Afbeelding 6" descr="sheet breedbeeld PPT-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0"/>
            <a:ext cx="9141291" cy="5143500"/>
          </a:xfrm>
          <a:prstGeom prst="rect">
            <a:avLst/>
          </a:prstGeom>
        </p:spPr>
      </p:pic>
      <p:sp>
        <p:nvSpPr>
          <p:cNvPr id="2" name="Titel 1"/>
          <p:cNvSpPr>
            <a:spLocks noGrp="1"/>
          </p:cNvSpPr>
          <p:nvPr>
            <p:ph type="title" hasCustomPrompt="1"/>
          </p:nvPr>
        </p:nvSpPr>
        <p:spPr>
          <a:xfrm>
            <a:off x="2524366" y="206375"/>
            <a:ext cx="6162437" cy="857250"/>
          </a:xfrm>
        </p:spPr>
        <p:txBody>
          <a:bodyPr>
            <a:normAutofit/>
          </a:bodyPr>
          <a:lstStyle>
            <a:lvl1pPr>
              <a:defRPr sz="2800">
                <a:solidFill>
                  <a:schemeClr val="bg1"/>
                </a:solidFill>
              </a:defRPr>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sz="half" idx="1"/>
          </p:nvPr>
        </p:nvSpPr>
        <p:spPr>
          <a:xfrm>
            <a:off x="2524365" y="1200151"/>
            <a:ext cx="3007423" cy="2894954"/>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p:txBody>
      </p:sp>
      <p:sp>
        <p:nvSpPr>
          <p:cNvPr id="4" name="Tijdelijke aanduiding voor inhoud 3"/>
          <p:cNvSpPr>
            <a:spLocks noGrp="1"/>
          </p:cNvSpPr>
          <p:nvPr>
            <p:ph sz="half" idx="2"/>
          </p:nvPr>
        </p:nvSpPr>
        <p:spPr>
          <a:xfrm>
            <a:off x="5664235" y="1200152"/>
            <a:ext cx="3022565" cy="2894955"/>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p:txBody>
      </p:sp>
      <p:sp>
        <p:nvSpPr>
          <p:cNvPr id="8" name="Tijdelijke aanduiding voor voettekst 4"/>
          <p:cNvSpPr>
            <a:spLocks noGrp="1"/>
          </p:cNvSpPr>
          <p:nvPr>
            <p:ph type="ftr" sz="quarter" idx="11"/>
          </p:nvPr>
        </p:nvSpPr>
        <p:spPr>
          <a:xfrm>
            <a:off x="2524365" y="4630341"/>
            <a:ext cx="4258325" cy="273844"/>
          </a:xfrm>
          <a:prstGeom prst="rect">
            <a:avLst/>
          </a:prstGeom>
        </p:spPr>
        <p:txBody>
          <a:bodyPr/>
          <a:lstStyle/>
          <a:p>
            <a:endParaRPr lang="nl-NL" dirty="0"/>
          </a:p>
        </p:txBody>
      </p:sp>
      <p:sp>
        <p:nvSpPr>
          <p:cNvPr id="9" name="Tijdelijke aanduiding voor dianummer 5"/>
          <p:cNvSpPr>
            <a:spLocks noGrp="1"/>
          </p:cNvSpPr>
          <p:nvPr>
            <p:ph type="sldNum" sz="quarter" idx="12"/>
          </p:nvPr>
        </p:nvSpPr>
        <p:spPr>
          <a:xfrm>
            <a:off x="6970296" y="4641987"/>
            <a:ext cx="829797" cy="273844"/>
          </a:xfrm>
          <a:prstGeom prst="rect">
            <a:avLst/>
          </a:prstGeom>
        </p:spPr>
        <p:txBody>
          <a:bodyPr/>
          <a:lstStyle/>
          <a:p>
            <a:fld id="{A9096D49-DAE3-40DE-93E0-41688E0A5016}" type="slidenum">
              <a:rPr lang="nl-NL" smtClean="0"/>
              <a:t>‹#›</a:t>
            </a:fld>
            <a:endParaRPr lang="nl-NL" dirty="0"/>
          </a:p>
        </p:txBody>
      </p:sp>
    </p:spTree>
    <p:extLst>
      <p:ext uri="{BB962C8B-B14F-4D97-AF65-F5344CB8AC3E}">
        <p14:creationId xmlns:p14="http://schemas.microsoft.com/office/powerpoint/2010/main" val="437370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20"/>
            <a:ext cx="7772400" cy="1102519"/>
          </a:xfrm>
        </p:spPr>
        <p:txBody>
          <a:bodyPr/>
          <a:lstStyle/>
          <a:p>
            <a:r>
              <a:rPr lang="nl-NL"/>
              <a:t>Klik om de stijl te bewerken</a:t>
            </a:r>
          </a:p>
        </p:txBody>
      </p:sp>
      <p:sp>
        <p:nvSpPr>
          <p:cNvPr id="3" name="Ond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het opmaakprofiel van de modelondertitel te bewerken</a:t>
            </a:r>
          </a:p>
        </p:txBody>
      </p:sp>
      <p:sp>
        <p:nvSpPr>
          <p:cNvPr id="4" name="Tijdelijke aanduiding voor datum 3"/>
          <p:cNvSpPr>
            <a:spLocks noGrp="1"/>
          </p:cNvSpPr>
          <p:nvPr>
            <p:ph type="dt" sz="half" idx="10"/>
          </p:nvPr>
        </p:nvSpPr>
        <p:spPr>
          <a:xfrm>
            <a:off x="457200" y="4767264"/>
            <a:ext cx="2133600" cy="273844"/>
          </a:xfrm>
          <a:prstGeom prst="rect">
            <a:avLst/>
          </a:prstGeom>
        </p:spPr>
        <p:txBody>
          <a:bodyPr/>
          <a:lstStyle/>
          <a:p>
            <a:fld id="{3D636C07-7E76-46D3-B86B-6AF7C60E533E}" type="datetimeFigureOut">
              <a:rPr lang="nl-NL" smtClean="0"/>
              <a:t>26-11-2022</a:t>
            </a:fld>
            <a:endParaRPr lang="nl-NL" dirty="0"/>
          </a:p>
        </p:txBody>
      </p:sp>
      <p:sp>
        <p:nvSpPr>
          <p:cNvPr id="5" name="Tijdelijke aanduiding voor voettekst 4"/>
          <p:cNvSpPr>
            <a:spLocks noGrp="1"/>
          </p:cNvSpPr>
          <p:nvPr>
            <p:ph type="ftr" sz="quarter" idx="11"/>
          </p:nvPr>
        </p:nvSpPr>
        <p:spPr/>
        <p:txBody>
          <a:bodyPr/>
          <a:lstStyle/>
          <a:p>
            <a:endParaRPr lang="nl-NL" dirty="0"/>
          </a:p>
        </p:txBody>
      </p:sp>
      <p:sp>
        <p:nvSpPr>
          <p:cNvPr id="6" name="Tijdelijke aanduiding voor dianummer 5"/>
          <p:cNvSpPr>
            <a:spLocks noGrp="1"/>
          </p:cNvSpPr>
          <p:nvPr>
            <p:ph type="sldNum" sz="quarter" idx="12"/>
          </p:nvPr>
        </p:nvSpPr>
        <p:spPr/>
        <p:txBody>
          <a:bodyPr/>
          <a:lstStyle/>
          <a:p>
            <a:fld id="{A9096D49-DAE3-40DE-93E0-41688E0A5016}" type="slidenum">
              <a:rPr lang="nl-NL" smtClean="0"/>
              <a:t>‹#›</a:t>
            </a:fld>
            <a:endParaRPr lang="nl-N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idx="1" hasCustomPrompt="1"/>
          </p:nvPr>
        </p:nvSpPr>
        <p:spPr/>
        <p:txBody>
          <a:bodyPr/>
          <a:lstStyle>
            <a:lvl1pPr>
              <a:defRPr sz="2400">
                <a:latin typeface="Arial"/>
                <a:cs typeface="Arial"/>
              </a:defRPr>
            </a:lvl1pPr>
            <a:lvl2pPr>
              <a:defRPr sz="2000"/>
            </a:lvl2pPr>
          </a:lstStyle>
          <a:p>
            <a:pPr lvl="0"/>
            <a:r>
              <a:rPr lang="nl-NL" dirty="0"/>
              <a:t>Klik om de tekststijl van het sjabloon te bewerken</a:t>
            </a:r>
          </a:p>
          <a:p>
            <a:pPr lvl="1"/>
            <a:r>
              <a:rPr lang="nl-NL" dirty="0"/>
              <a:t>Tweede niveau</a:t>
            </a:r>
          </a:p>
        </p:txBody>
      </p:sp>
      <p:sp>
        <p:nvSpPr>
          <p:cNvPr id="7" name="Tijdelijke aanduiding voor voettekst 4"/>
          <p:cNvSpPr>
            <a:spLocks noGrp="1"/>
          </p:cNvSpPr>
          <p:nvPr>
            <p:ph type="ftr" sz="quarter" idx="11"/>
          </p:nvPr>
        </p:nvSpPr>
        <p:spPr>
          <a:xfrm>
            <a:off x="1912139" y="4630341"/>
            <a:ext cx="4870548" cy="273844"/>
          </a:xfrm>
          <a:prstGeom prst="rect">
            <a:avLst/>
          </a:prstGeom>
        </p:spPr>
        <p:txBody>
          <a:bodyPr/>
          <a:lstStyle/>
          <a:p>
            <a:endParaRPr lang="nl-NL" dirty="0"/>
          </a:p>
        </p:txBody>
      </p:sp>
      <p:sp>
        <p:nvSpPr>
          <p:cNvPr id="8" name="Tijdelijke aanduiding voor dianummer 5"/>
          <p:cNvSpPr>
            <a:spLocks noGrp="1"/>
          </p:cNvSpPr>
          <p:nvPr>
            <p:ph type="sldNum" sz="quarter" idx="12"/>
          </p:nvPr>
        </p:nvSpPr>
        <p:spPr>
          <a:xfrm>
            <a:off x="6970294" y="4641987"/>
            <a:ext cx="829797" cy="273844"/>
          </a:xfrm>
          <a:prstGeom prst="rect">
            <a:avLst/>
          </a:prstGeom>
        </p:spPr>
        <p:txBody>
          <a:bodyPr/>
          <a:lstStyle/>
          <a:p>
            <a:fld id="{A9096D49-DAE3-40DE-93E0-41688E0A5016}" type="slidenum">
              <a:rPr lang="nl-NL" smtClean="0"/>
              <a:t>‹#›</a:t>
            </a:fld>
            <a:endParaRPr lang="nl-NL" dirty="0"/>
          </a:p>
        </p:txBody>
      </p:sp>
    </p:spTree>
    <p:extLst>
      <p:ext uri="{BB962C8B-B14F-4D97-AF65-F5344CB8AC3E}">
        <p14:creationId xmlns:p14="http://schemas.microsoft.com/office/powerpoint/2010/main" val="4130621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sz="half" idx="1"/>
          </p:nvPr>
        </p:nvSpPr>
        <p:spPr>
          <a:xfrm>
            <a:off x="457200" y="1200151"/>
            <a:ext cx="4038600" cy="2894954"/>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dirty="0"/>
              <a:t>Klik om de tekststijl van het model te bewerken</a:t>
            </a:r>
          </a:p>
          <a:p>
            <a:pPr lvl="1"/>
            <a:r>
              <a:rPr lang="nl-NL" dirty="0"/>
              <a:t>Tweede niveau</a:t>
            </a:r>
          </a:p>
        </p:txBody>
      </p:sp>
      <p:sp>
        <p:nvSpPr>
          <p:cNvPr id="4" name="Tijdelijke aanduiding voor inhoud 3"/>
          <p:cNvSpPr>
            <a:spLocks noGrp="1"/>
          </p:cNvSpPr>
          <p:nvPr>
            <p:ph sz="half" idx="2"/>
          </p:nvPr>
        </p:nvSpPr>
        <p:spPr>
          <a:xfrm>
            <a:off x="4648200" y="1200151"/>
            <a:ext cx="4038600" cy="2894955"/>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dirty="0"/>
              <a:t>Klik om de tekststijl van het model te bewerken</a:t>
            </a:r>
          </a:p>
          <a:p>
            <a:pPr lvl="1"/>
            <a:r>
              <a:rPr lang="nl-NL" dirty="0"/>
              <a:t>Tweede niveau</a:t>
            </a:r>
          </a:p>
        </p:txBody>
      </p:sp>
      <p:sp>
        <p:nvSpPr>
          <p:cNvPr id="8" name="Tijdelijke aanduiding voor voettekst 4"/>
          <p:cNvSpPr>
            <a:spLocks noGrp="1"/>
          </p:cNvSpPr>
          <p:nvPr>
            <p:ph type="ftr" sz="quarter" idx="11"/>
          </p:nvPr>
        </p:nvSpPr>
        <p:spPr>
          <a:xfrm>
            <a:off x="1912139" y="4630341"/>
            <a:ext cx="4870548" cy="273844"/>
          </a:xfrm>
          <a:prstGeom prst="rect">
            <a:avLst/>
          </a:prstGeom>
        </p:spPr>
        <p:txBody>
          <a:bodyPr/>
          <a:lstStyle/>
          <a:p>
            <a:endParaRPr lang="nl-NL" dirty="0"/>
          </a:p>
        </p:txBody>
      </p:sp>
      <p:sp>
        <p:nvSpPr>
          <p:cNvPr id="9" name="Tijdelijke aanduiding voor dianummer 5"/>
          <p:cNvSpPr>
            <a:spLocks noGrp="1"/>
          </p:cNvSpPr>
          <p:nvPr>
            <p:ph type="sldNum" sz="quarter" idx="12"/>
          </p:nvPr>
        </p:nvSpPr>
        <p:spPr>
          <a:xfrm>
            <a:off x="6970294" y="4641987"/>
            <a:ext cx="829797" cy="273844"/>
          </a:xfrm>
          <a:prstGeom prst="rect">
            <a:avLst/>
          </a:prstGeom>
        </p:spPr>
        <p:txBody>
          <a:bodyPr/>
          <a:lstStyle/>
          <a:p>
            <a:fld id="{A9096D49-DAE3-40DE-93E0-41688E0A5016}" type="slidenum">
              <a:rPr lang="nl-NL" smtClean="0"/>
              <a:t>‹#›</a:t>
            </a:fld>
            <a:endParaRPr lang="nl-NL" dirty="0"/>
          </a:p>
        </p:txBody>
      </p:sp>
    </p:spTree>
    <p:extLst>
      <p:ext uri="{BB962C8B-B14F-4D97-AF65-F5344CB8AC3E}">
        <p14:creationId xmlns:p14="http://schemas.microsoft.com/office/powerpoint/2010/main" val="2980278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jp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18.xml"/><Relationship Id="rId7"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3">
                <a:lumMod val="5000"/>
                <a:lumOff val="95000"/>
              </a:schemeClr>
            </a:gs>
            <a:gs pos="81000">
              <a:srgbClr val="E4EDCD"/>
            </a:gs>
            <a:gs pos="92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pic>
        <p:nvPicPr>
          <p:cNvPr id="7" name="Afbeelding 6" descr="sheet breedbeeld PPT-5.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 y="0"/>
            <a:ext cx="9141291" cy="5143500"/>
          </a:xfrm>
          <a:prstGeom prst="rect">
            <a:avLst/>
          </a:prstGeom>
        </p:spPr>
      </p:pic>
      <p:sp>
        <p:nvSpPr>
          <p:cNvPr id="2" name="Tijdelijke aanduiding voor titel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nl-NL" dirty="0"/>
              <a:t>Titel van presentatie, </a:t>
            </a:r>
            <a:r>
              <a:rPr lang="nl-NL" dirty="0" err="1"/>
              <a:t>Arial</a:t>
            </a:r>
            <a:r>
              <a:rPr lang="nl-NL" dirty="0"/>
              <a:t> 32pt</a:t>
            </a:r>
          </a:p>
        </p:txBody>
      </p:sp>
      <p:sp>
        <p:nvSpPr>
          <p:cNvPr id="3" name="Tijdelijke aanduiding voor tekst 2"/>
          <p:cNvSpPr>
            <a:spLocks noGrp="1"/>
          </p:cNvSpPr>
          <p:nvPr>
            <p:ph type="body" idx="1"/>
          </p:nvPr>
        </p:nvSpPr>
        <p:spPr>
          <a:xfrm>
            <a:off x="457200" y="1200151"/>
            <a:ext cx="8229600" cy="2874582"/>
          </a:xfrm>
          <a:prstGeom prst="rect">
            <a:avLst/>
          </a:prstGeom>
        </p:spPr>
        <p:txBody>
          <a:bodyPr vert="horz" lIns="91440" tIns="45720" rIns="91440" bIns="45720" rtlCol="0">
            <a:normAutofit/>
          </a:bodyPr>
          <a:lstStyle/>
          <a:p>
            <a:pPr lvl="0"/>
            <a:r>
              <a:rPr lang="nl-NL" dirty="0"/>
              <a:t>Klik om de tekststijl van het sjabloon te bewerken</a:t>
            </a:r>
          </a:p>
        </p:txBody>
      </p:sp>
      <p:sp>
        <p:nvSpPr>
          <p:cNvPr id="10" name="Tijdelijke aanduiding voor voettekst 4"/>
          <p:cNvSpPr>
            <a:spLocks noGrp="1"/>
          </p:cNvSpPr>
          <p:nvPr>
            <p:ph type="ftr" sz="quarter" idx="3"/>
          </p:nvPr>
        </p:nvSpPr>
        <p:spPr>
          <a:xfrm>
            <a:off x="1912139" y="4630341"/>
            <a:ext cx="4870548" cy="273844"/>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nl-NL" dirty="0"/>
          </a:p>
        </p:txBody>
      </p:sp>
      <p:sp>
        <p:nvSpPr>
          <p:cNvPr id="11" name="Tijdelijke aanduiding voor dianummer 5"/>
          <p:cNvSpPr>
            <a:spLocks noGrp="1"/>
          </p:cNvSpPr>
          <p:nvPr>
            <p:ph type="sldNum" sz="quarter" idx="4"/>
          </p:nvPr>
        </p:nvSpPr>
        <p:spPr>
          <a:xfrm>
            <a:off x="6970296" y="4641987"/>
            <a:ext cx="829797" cy="273844"/>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A9096D49-DAE3-40DE-93E0-41688E0A5016}" type="slidenum">
              <a:rPr lang="nl-NL" smtClean="0"/>
              <a:t>‹#›</a:t>
            </a:fld>
            <a:endParaRPr lang="nl-NL" dirty="0"/>
          </a:p>
        </p:txBody>
      </p:sp>
    </p:spTree>
    <p:extLst>
      <p:ext uri="{BB962C8B-B14F-4D97-AF65-F5344CB8AC3E}">
        <p14:creationId xmlns:p14="http://schemas.microsoft.com/office/powerpoint/2010/main" val="32995623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457200" rtl="0" eaLnBrk="1" latinLnBrk="0" hangingPunct="1">
        <a:spcBef>
          <a:spcPct val="0"/>
        </a:spcBef>
        <a:buNone/>
        <a:defRPr sz="3200" b="1" kern="1200" baseline="0">
          <a:solidFill>
            <a:srgbClr val="660066"/>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3">
                <a:lumMod val="5000"/>
                <a:lumOff val="95000"/>
              </a:schemeClr>
            </a:gs>
            <a:gs pos="81000">
              <a:srgbClr val="E4EDCD"/>
            </a:gs>
            <a:gs pos="92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pic>
        <p:nvPicPr>
          <p:cNvPr id="7" name="Afbeelding 6" descr="sheet breedbeeld PPT-5.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 y="0"/>
            <a:ext cx="9141291" cy="5143500"/>
          </a:xfrm>
          <a:prstGeom prst="rect">
            <a:avLst/>
          </a:prstGeom>
        </p:spPr>
      </p:pic>
      <p:sp>
        <p:nvSpPr>
          <p:cNvPr id="2" name="Tijdelijke aanduiding voor titel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nl-NL" dirty="0"/>
              <a:t>Titel van presentatie, </a:t>
            </a:r>
            <a:r>
              <a:rPr lang="nl-NL" dirty="0" err="1"/>
              <a:t>Arial</a:t>
            </a:r>
            <a:r>
              <a:rPr lang="nl-NL" dirty="0"/>
              <a:t> 32pt</a:t>
            </a:r>
          </a:p>
        </p:txBody>
      </p:sp>
      <p:sp>
        <p:nvSpPr>
          <p:cNvPr id="3" name="Tijdelijke aanduiding voor tekst 2"/>
          <p:cNvSpPr>
            <a:spLocks noGrp="1"/>
          </p:cNvSpPr>
          <p:nvPr>
            <p:ph type="body" idx="1"/>
          </p:nvPr>
        </p:nvSpPr>
        <p:spPr>
          <a:xfrm>
            <a:off x="457200" y="1200151"/>
            <a:ext cx="8229600" cy="2874582"/>
          </a:xfrm>
          <a:prstGeom prst="rect">
            <a:avLst/>
          </a:prstGeom>
        </p:spPr>
        <p:txBody>
          <a:bodyPr vert="horz" lIns="91440" tIns="45720" rIns="91440" bIns="45720" rtlCol="0">
            <a:normAutofit/>
          </a:bodyPr>
          <a:lstStyle/>
          <a:p>
            <a:pPr lvl="0"/>
            <a:r>
              <a:rPr lang="nl-NL" dirty="0"/>
              <a:t>Klik om de tekststijl van het sjabloon te bewerken</a:t>
            </a:r>
          </a:p>
        </p:txBody>
      </p:sp>
      <p:sp>
        <p:nvSpPr>
          <p:cNvPr id="10" name="Tijdelijke aanduiding voor voettekst 4"/>
          <p:cNvSpPr>
            <a:spLocks noGrp="1"/>
          </p:cNvSpPr>
          <p:nvPr>
            <p:ph type="ftr" sz="quarter" idx="3"/>
          </p:nvPr>
        </p:nvSpPr>
        <p:spPr>
          <a:xfrm>
            <a:off x="1912139" y="4630341"/>
            <a:ext cx="4870548" cy="273844"/>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nl-NL" dirty="0"/>
          </a:p>
        </p:txBody>
      </p:sp>
      <p:sp>
        <p:nvSpPr>
          <p:cNvPr id="11" name="Tijdelijke aanduiding voor dianummer 5"/>
          <p:cNvSpPr>
            <a:spLocks noGrp="1"/>
          </p:cNvSpPr>
          <p:nvPr>
            <p:ph type="sldNum" sz="quarter" idx="4"/>
          </p:nvPr>
        </p:nvSpPr>
        <p:spPr>
          <a:xfrm>
            <a:off x="6970294" y="4641987"/>
            <a:ext cx="829797" cy="273844"/>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A9096D49-DAE3-40DE-93E0-41688E0A5016}" type="slidenum">
              <a:rPr lang="nl-NL" smtClean="0"/>
              <a:t>‹#›</a:t>
            </a:fld>
            <a:endParaRPr lang="nl-NL" dirty="0"/>
          </a:p>
        </p:txBody>
      </p:sp>
    </p:spTree>
    <p:extLst>
      <p:ext uri="{BB962C8B-B14F-4D97-AF65-F5344CB8AC3E}">
        <p14:creationId xmlns:p14="http://schemas.microsoft.com/office/powerpoint/2010/main" val="329956238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Lst>
  <p:txStyles>
    <p:titleStyle>
      <a:lvl1pPr algn="l" defTabSz="457200" rtl="0" eaLnBrk="1" latinLnBrk="0" hangingPunct="1">
        <a:spcBef>
          <a:spcPct val="0"/>
        </a:spcBef>
        <a:buNone/>
        <a:defRPr sz="3200" b="1" kern="1200" baseline="0">
          <a:solidFill>
            <a:srgbClr val="660066"/>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3">
                <a:lumMod val="5000"/>
                <a:lumOff val="95000"/>
              </a:schemeClr>
            </a:gs>
            <a:gs pos="81000">
              <a:srgbClr val="E4EDCD"/>
            </a:gs>
            <a:gs pos="92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pic>
        <p:nvPicPr>
          <p:cNvPr id="7" name="Afbeelding 6" descr="sheet breedbeeld PPT-5.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 y="0"/>
            <a:ext cx="9141291" cy="5143500"/>
          </a:xfrm>
          <a:prstGeom prst="rect">
            <a:avLst/>
          </a:prstGeom>
        </p:spPr>
      </p:pic>
      <p:sp>
        <p:nvSpPr>
          <p:cNvPr id="2" name="Tijdelijke aanduiding voor titel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nl-NL" dirty="0"/>
              <a:t>Titel van presentatie, </a:t>
            </a:r>
            <a:r>
              <a:rPr lang="nl-NL" dirty="0" err="1"/>
              <a:t>Arial</a:t>
            </a:r>
            <a:r>
              <a:rPr lang="nl-NL" dirty="0"/>
              <a:t> 32pt</a:t>
            </a:r>
          </a:p>
        </p:txBody>
      </p:sp>
      <p:sp>
        <p:nvSpPr>
          <p:cNvPr id="3" name="Tijdelijke aanduiding voor tekst 2"/>
          <p:cNvSpPr>
            <a:spLocks noGrp="1"/>
          </p:cNvSpPr>
          <p:nvPr>
            <p:ph type="body" idx="1"/>
          </p:nvPr>
        </p:nvSpPr>
        <p:spPr>
          <a:xfrm>
            <a:off x="457200" y="1200151"/>
            <a:ext cx="8229600" cy="2874582"/>
          </a:xfrm>
          <a:prstGeom prst="rect">
            <a:avLst/>
          </a:prstGeom>
        </p:spPr>
        <p:txBody>
          <a:bodyPr vert="horz" lIns="91440" tIns="45720" rIns="91440" bIns="45720" rtlCol="0">
            <a:normAutofit/>
          </a:bodyPr>
          <a:lstStyle/>
          <a:p>
            <a:pPr lvl="0"/>
            <a:r>
              <a:rPr lang="nl-NL" dirty="0"/>
              <a:t>Klik om de tekststijl van het sjabloon te bewerken</a:t>
            </a:r>
          </a:p>
        </p:txBody>
      </p:sp>
      <p:sp>
        <p:nvSpPr>
          <p:cNvPr id="10" name="Tijdelijke aanduiding voor voettekst 4"/>
          <p:cNvSpPr>
            <a:spLocks noGrp="1"/>
          </p:cNvSpPr>
          <p:nvPr>
            <p:ph type="ftr" sz="quarter" idx="3"/>
          </p:nvPr>
        </p:nvSpPr>
        <p:spPr>
          <a:xfrm>
            <a:off x="1912139" y="4630341"/>
            <a:ext cx="4870548" cy="273844"/>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nl-NL" dirty="0"/>
          </a:p>
        </p:txBody>
      </p:sp>
      <p:sp>
        <p:nvSpPr>
          <p:cNvPr id="11" name="Tijdelijke aanduiding voor dianummer 5"/>
          <p:cNvSpPr>
            <a:spLocks noGrp="1"/>
          </p:cNvSpPr>
          <p:nvPr>
            <p:ph type="sldNum" sz="quarter" idx="4"/>
          </p:nvPr>
        </p:nvSpPr>
        <p:spPr>
          <a:xfrm>
            <a:off x="6970294" y="4641987"/>
            <a:ext cx="829797" cy="273844"/>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A9096D49-DAE3-40DE-93E0-41688E0A5016}" type="slidenum">
              <a:rPr lang="nl-NL" smtClean="0"/>
              <a:t>‹#›</a:t>
            </a:fld>
            <a:endParaRPr lang="nl-NL" dirty="0"/>
          </a:p>
        </p:txBody>
      </p:sp>
    </p:spTree>
    <p:extLst>
      <p:ext uri="{BB962C8B-B14F-4D97-AF65-F5344CB8AC3E}">
        <p14:creationId xmlns:p14="http://schemas.microsoft.com/office/powerpoint/2010/main" val="329956238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Lst>
  <p:txStyles>
    <p:titleStyle>
      <a:lvl1pPr algn="l" defTabSz="457200" rtl="0" eaLnBrk="1" latinLnBrk="0" hangingPunct="1">
        <a:spcBef>
          <a:spcPct val="0"/>
        </a:spcBef>
        <a:buNone/>
        <a:defRPr sz="3200" b="1" kern="1200" baseline="0">
          <a:solidFill>
            <a:srgbClr val="660066"/>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17.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hyperlink" Target="https://deepbluembedded.com/stm32-arm-programming-tutorials/"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hyperlink" Target="https://community.arm.com/arm-community-blogs/b/architectures-and-processors-blog/posts/how-much-stack-memory-do-i-need-for-my-arm-cortex--m-applications" TargetMode="External"/><Relationship Id="rId5" Type="http://schemas.openxmlformats.org/officeDocument/2006/relationships/hyperlink" Target="https://www.keil.com/pack/doc/CMSIS/General/html/index.html" TargetMode="External"/><Relationship Id="rId4" Type="http://schemas.openxmlformats.org/officeDocument/2006/relationships/hyperlink" Target="https://embedded-lab.com/blog/stm32-tutorial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267744" y="1059582"/>
            <a:ext cx="6694281" cy="858289"/>
          </a:xfrm>
        </p:spPr>
        <p:txBody>
          <a:bodyPr/>
          <a:lstStyle/>
          <a:p>
            <a:r>
              <a:rPr lang="nl-NL" dirty="0"/>
              <a:t>Embedded Systems: Interrupts</a:t>
            </a:r>
            <a:endParaRPr lang="en-GB" dirty="0"/>
          </a:p>
        </p:txBody>
      </p:sp>
      <p:pic>
        <p:nvPicPr>
          <p:cNvPr id="4" name="Picture 3"/>
          <p:cNvPicPr>
            <a:picLocks noChangeAspect="1"/>
          </p:cNvPicPr>
          <p:nvPr/>
        </p:nvPicPr>
        <p:blipFill>
          <a:blip r:embed="rId3"/>
          <a:stretch>
            <a:fillRect/>
          </a:stretch>
        </p:blipFill>
        <p:spPr>
          <a:xfrm>
            <a:off x="2060076" y="2067694"/>
            <a:ext cx="2364275" cy="1474195"/>
          </a:xfrm>
          <a:prstGeom prst="rect">
            <a:avLst/>
          </a:prstGeom>
        </p:spPr>
      </p:pic>
      <p:pic>
        <p:nvPicPr>
          <p:cNvPr id="5" name="Picture 4"/>
          <p:cNvPicPr>
            <a:picLocks noChangeAspect="1"/>
          </p:cNvPicPr>
          <p:nvPr/>
        </p:nvPicPr>
        <p:blipFill>
          <a:blip r:embed="rId4"/>
          <a:stretch>
            <a:fillRect/>
          </a:stretch>
        </p:blipFill>
        <p:spPr>
          <a:xfrm>
            <a:off x="4697203" y="2164211"/>
            <a:ext cx="1912178" cy="1281159"/>
          </a:xfrm>
          <a:prstGeom prst="rect">
            <a:avLst/>
          </a:prstGeom>
        </p:spPr>
      </p:pic>
      <p:pic>
        <p:nvPicPr>
          <p:cNvPr id="3" name="Picture 2">
            <a:extLst>
              <a:ext uri="{FF2B5EF4-FFF2-40B4-BE49-F238E27FC236}">
                <a16:creationId xmlns:a16="http://schemas.microsoft.com/office/drawing/2014/main" id="{54CAA518-7F2B-AA43-AC14-2C25D5218D8B}"/>
              </a:ext>
            </a:extLst>
          </p:cNvPr>
          <p:cNvPicPr>
            <a:picLocks noChangeAspect="1"/>
          </p:cNvPicPr>
          <p:nvPr/>
        </p:nvPicPr>
        <p:blipFill>
          <a:blip r:embed="rId5"/>
          <a:stretch>
            <a:fillRect/>
          </a:stretch>
        </p:blipFill>
        <p:spPr>
          <a:xfrm>
            <a:off x="7155085" y="2166597"/>
            <a:ext cx="990600" cy="1295400"/>
          </a:xfrm>
          <a:prstGeom prst="rect">
            <a:avLst/>
          </a:prstGeom>
        </p:spPr>
      </p:pic>
    </p:spTree>
    <p:extLst>
      <p:ext uri="{BB962C8B-B14F-4D97-AF65-F5344CB8AC3E}">
        <p14:creationId xmlns:p14="http://schemas.microsoft.com/office/powerpoint/2010/main" val="3610630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6375"/>
            <a:ext cx="8229600" cy="857250"/>
          </a:xfrm>
        </p:spPr>
        <p:txBody>
          <a:bodyPr/>
          <a:lstStyle/>
          <a:p>
            <a:pPr algn="l"/>
            <a:r>
              <a:rPr lang="nl-NL" dirty="0"/>
              <a:t>Application: button</a:t>
            </a:r>
            <a:endParaRPr lang="en-GB" dirty="0"/>
          </a:p>
        </p:txBody>
      </p:sp>
      <p:sp>
        <p:nvSpPr>
          <p:cNvPr id="6" name="Rectangle 5">
            <a:extLst>
              <a:ext uri="{FF2B5EF4-FFF2-40B4-BE49-F238E27FC236}">
                <a16:creationId xmlns:a16="http://schemas.microsoft.com/office/drawing/2014/main" id="{07756BC5-CF27-DE4C-A60E-D72990E7E0AB}"/>
              </a:ext>
            </a:extLst>
          </p:cNvPr>
          <p:cNvSpPr/>
          <p:nvPr/>
        </p:nvSpPr>
        <p:spPr>
          <a:xfrm>
            <a:off x="877462" y="1210653"/>
            <a:ext cx="1368152" cy="1872208"/>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52308B8-5F20-E44B-A6D1-25C3122D4DD8}"/>
              </a:ext>
            </a:extLst>
          </p:cNvPr>
          <p:cNvSpPr txBox="1"/>
          <p:nvPr/>
        </p:nvSpPr>
        <p:spPr>
          <a:xfrm>
            <a:off x="908340" y="1227188"/>
            <a:ext cx="664487" cy="461665"/>
          </a:xfrm>
          <a:prstGeom prst="rect">
            <a:avLst/>
          </a:prstGeom>
          <a:noFill/>
        </p:spPr>
        <p:txBody>
          <a:bodyPr wrap="square" rtlCol="0">
            <a:spAutoFit/>
          </a:bodyPr>
          <a:lstStyle/>
          <a:p>
            <a:r>
              <a:rPr lang="en-US" sz="1200" dirty="0"/>
              <a:t>STM32 board</a:t>
            </a:r>
          </a:p>
        </p:txBody>
      </p:sp>
      <p:grpSp>
        <p:nvGrpSpPr>
          <p:cNvPr id="8" name="Group 7">
            <a:extLst>
              <a:ext uri="{FF2B5EF4-FFF2-40B4-BE49-F238E27FC236}">
                <a16:creationId xmlns:a16="http://schemas.microsoft.com/office/drawing/2014/main" id="{A0B0C0B1-6004-D046-97FD-5F1237F5662F}"/>
              </a:ext>
            </a:extLst>
          </p:cNvPr>
          <p:cNvGrpSpPr/>
          <p:nvPr/>
        </p:nvGrpSpPr>
        <p:grpSpPr>
          <a:xfrm>
            <a:off x="2240708" y="2008197"/>
            <a:ext cx="206280" cy="62264"/>
            <a:chOff x="2483768" y="2684633"/>
            <a:chExt cx="206280" cy="62264"/>
          </a:xfrm>
        </p:grpSpPr>
        <p:cxnSp>
          <p:nvCxnSpPr>
            <p:cNvPr id="36" name="Straight Connector 35">
              <a:extLst>
                <a:ext uri="{FF2B5EF4-FFF2-40B4-BE49-F238E27FC236}">
                  <a16:creationId xmlns:a16="http://schemas.microsoft.com/office/drawing/2014/main" id="{DCE10B5D-FB57-8745-B758-B8747C302CB2}"/>
                </a:ext>
              </a:extLst>
            </p:cNvPr>
            <p:cNvCxnSpPr/>
            <p:nvPr/>
          </p:nvCxnSpPr>
          <p:spPr>
            <a:xfrm>
              <a:off x="2483768" y="2715766"/>
              <a:ext cx="144016" cy="0"/>
            </a:xfrm>
            <a:prstGeom prst="line">
              <a:avLst/>
            </a:prstGeom>
          </p:spPr>
          <p:style>
            <a:lnRef idx="2">
              <a:schemeClr val="accent1"/>
            </a:lnRef>
            <a:fillRef idx="0">
              <a:schemeClr val="accent1"/>
            </a:fillRef>
            <a:effectRef idx="1">
              <a:schemeClr val="accent1"/>
            </a:effectRef>
            <a:fontRef idx="minor">
              <a:schemeClr val="tx1"/>
            </a:fontRef>
          </p:style>
        </p:cxnSp>
        <p:sp>
          <p:nvSpPr>
            <p:cNvPr id="37" name="Oval 36">
              <a:extLst>
                <a:ext uri="{FF2B5EF4-FFF2-40B4-BE49-F238E27FC236}">
                  <a16:creationId xmlns:a16="http://schemas.microsoft.com/office/drawing/2014/main" id="{AB9428C9-0396-A542-B979-7C8EBF009201}"/>
                </a:ext>
              </a:extLst>
            </p:cNvPr>
            <p:cNvSpPr/>
            <p:nvPr/>
          </p:nvSpPr>
          <p:spPr>
            <a:xfrm>
              <a:off x="2627784" y="2684633"/>
              <a:ext cx="62264" cy="62264"/>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6FD9A6AD-40CF-0541-929F-7526FE7944A8}"/>
              </a:ext>
            </a:extLst>
          </p:cNvPr>
          <p:cNvGrpSpPr/>
          <p:nvPr/>
        </p:nvGrpSpPr>
        <p:grpSpPr>
          <a:xfrm>
            <a:off x="2244369" y="2835465"/>
            <a:ext cx="206280" cy="62264"/>
            <a:chOff x="2483768" y="3517809"/>
            <a:chExt cx="206280" cy="62264"/>
          </a:xfrm>
        </p:grpSpPr>
        <p:cxnSp>
          <p:nvCxnSpPr>
            <p:cNvPr id="34" name="Straight Connector 33">
              <a:extLst>
                <a:ext uri="{FF2B5EF4-FFF2-40B4-BE49-F238E27FC236}">
                  <a16:creationId xmlns:a16="http://schemas.microsoft.com/office/drawing/2014/main" id="{D40277BC-BA00-3047-A5D5-C31792455E07}"/>
                </a:ext>
              </a:extLst>
            </p:cNvPr>
            <p:cNvCxnSpPr/>
            <p:nvPr/>
          </p:nvCxnSpPr>
          <p:spPr>
            <a:xfrm>
              <a:off x="2483768" y="3548942"/>
              <a:ext cx="144016"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B067CA04-F882-484C-8363-2202FBEE5C27}"/>
                </a:ext>
              </a:extLst>
            </p:cNvPr>
            <p:cNvSpPr/>
            <p:nvPr/>
          </p:nvSpPr>
          <p:spPr>
            <a:xfrm>
              <a:off x="2627784" y="3517809"/>
              <a:ext cx="62264" cy="62264"/>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DAAAD6F0-EF03-3D41-9049-C3E29E41C41D}"/>
              </a:ext>
            </a:extLst>
          </p:cNvPr>
          <p:cNvSpPr txBox="1"/>
          <p:nvPr/>
        </p:nvSpPr>
        <p:spPr>
          <a:xfrm>
            <a:off x="1853618" y="2743487"/>
            <a:ext cx="493469" cy="246221"/>
          </a:xfrm>
          <a:prstGeom prst="rect">
            <a:avLst/>
          </a:prstGeom>
          <a:noFill/>
        </p:spPr>
        <p:txBody>
          <a:bodyPr wrap="square" rtlCol="0">
            <a:spAutoFit/>
          </a:bodyPr>
          <a:lstStyle/>
          <a:p>
            <a:r>
              <a:rPr lang="en-US" sz="1000" dirty="0"/>
              <a:t>GND</a:t>
            </a:r>
          </a:p>
        </p:txBody>
      </p:sp>
      <p:sp>
        <p:nvSpPr>
          <p:cNvPr id="11" name="TextBox 10">
            <a:extLst>
              <a:ext uri="{FF2B5EF4-FFF2-40B4-BE49-F238E27FC236}">
                <a16:creationId xmlns:a16="http://schemas.microsoft.com/office/drawing/2014/main" id="{6C6FBF21-ECBC-F540-A02A-10CECBC2796F}"/>
              </a:ext>
            </a:extLst>
          </p:cNvPr>
          <p:cNvSpPr txBox="1"/>
          <p:nvPr/>
        </p:nvSpPr>
        <p:spPr>
          <a:xfrm>
            <a:off x="1928945" y="1817523"/>
            <a:ext cx="432048" cy="246221"/>
          </a:xfrm>
          <a:prstGeom prst="rect">
            <a:avLst/>
          </a:prstGeom>
          <a:noFill/>
        </p:spPr>
        <p:txBody>
          <a:bodyPr wrap="square" rtlCol="0">
            <a:spAutoFit/>
          </a:bodyPr>
          <a:lstStyle/>
          <a:p>
            <a:r>
              <a:rPr lang="en-US" sz="1000" dirty="0"/>
              <a:t>PA0</a:t>
            </a:r>
          </a:p>
        </p:txBody>
      </p:sp>
      <p:sp>
        <p:nvSpPr>
          <p:cNvPr id="12" name="Rectangle 11">
            <a:extLst>
              <a:ext uri="{FF2B5EF4-FFF2-40B4-BE49-F238E27FC236}">
                <a16:creationId xmlns:a16="http://schemas.microsoft.com/office/drawing/2014/main" id="{8CDC304C-2FF2-AF47-95DD-236F1C4F4F1D}"/>
              </a:ext>
            </a:extLst>
          </p:cNvPr>
          <p:cNvSpPr/>
          <p:nvPr/>
        </p:nvSpPr>
        <p:spPr>
          <a:xfrm rot="16200000">
            <a:off x="1507800" y="1649122"/>
            <a:ext cx="360040" cy="144016"/>
          </a:xfrm>
          <a:prstGeom prst="rect">
            <a:avLst/>
          </a:prstGeom>
          <a:noFill/>
          <a:ln w="9525">
            <a:solidFill>
              <a:schemeClr val="tx1"/>
            </a:solidFill>
          </a:ln>
          <a:effectLst>
            <a:outerShdw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01B2788-F412-C141-BB3B-3AA7DB83DF90}"/>
              </a:ext>
            </a:extLst>
          </p:cNvPr>
          <p:cNvCxnSpPr/>
          <p:nvPr/>
        </p:nvCxnSpPr>
        <p:spPr>
          <a:xfrm>
            <a:off x="2450649" y="2866597"/>
            <a:ext cx="69682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AEAF47D-BDFB-5048-BDCD-ED105F3D8DB4}"/>
              </a:ext>
            </a:extLst>
          </p:cNvPr>
          <p:cNvCxnSpPr/>
          <p:nvPr/>
        </p:nvCxnSpPr>
        <p:spPr>
          <a:xfrm>
            <a:off x="2450649" y="2033421"/>
            <a:ext cx="69681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1B31210-2F70-194D-A454-6DB3BA9E7EB8}"/>
              </a:ext>
            </a:extLst>
          </p:cNvPr>
          <p:cNvCxnSpPr/>
          <p:nvPr/>
        </p:nvCxnSpPr>
        <p:spPr>
          <a:xfrm>
            <a:off x="3147468" y="2031384"/>
            <a:ext cx="1" cy="2312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C5D6F65A-FC09-2B47-BE92-C2D1543F5283}"/>
              </a:ext>
            </a:extLst>
          </p:cNvPr>
          <p:cNvSpPr txBox="1"/>
          <p:nvPr/>
        </p:nvSpPr>
        <p:spPr>
          <a:xfrm>
            <a:off x="1729220" y="1496619"/>
            <a:ext cx="592341" cy="370821"/>
          </a:xfrm>
          <a:prstGeom prst="rect">
            <a:avLst/>
          </a:prstGeom>
          <a:noFill/>
        </p:spPr>
        <p:txBody>
          <a:bodyPr wrap="square" rtlCol="0">
            <a:spAutoFit/>
          </a:bodyPr>
          <a:lstStyle/>
          <a:p>
            <a:r>
              <a:rPr lang="en-US" sz="900" dirty="0"/>
              <a:t>internal pull-up</a:t>
            </a:r>
          </a:p>
        </p:txBody>
      </p:sp>
      <p:sp>
        <p:nvSpPr>
          <p:cNvPr id="17" name="TextBox 16">
            <a:extLst>
              <a:ext uri="{FF2B5EF4-FFF2-40B4-BE49-F238E27FC236}">
                <a16:creationId xmlns:a16="http://schemas.microsoft.com/office/drawing/2014/main" id="{CBB62516-9383-984A-923F-E9E317AD4FC1}"/>
              </a:ext>
            </a:extLst>
          </p:cNvPr>
          <p:cNvSpPr txBox="1"/>
          <p:nvPr/>
        </p:nvSpPr>
        <p:spPr>
          <a:xfrm>
            <a:off x="702623" y="3130075"/>
            <a:ext cx="1905725" cy="276999"/>
          </a:xfrm>
          <a:prstGeom prst="rect">
            <a:avLst/>
          </a:prstGeom>
          <a:noFill/>
        </p:spPr>
        <p:txBody>
          <a:bodyPr wrap="square" rtlCol="0">
            <a:spAutoFit/>
          </a:bodyPr>
          <a:lstStyle/>
          <a:p>
            <a:r>
              <a:rPr lang="en-US" sz="1200" dirty="0"/>
              <a:t>PA0 input in pull-up mode</a:t>
            </a:r>
          </a:p>
        </p:txBody>
      </p:sp>
      <p:grpSp>
        <p:nvGrpSpPr>
          <p:cNvPr id="18" name="Group 17">
            <a:extLst>
              <a:ext uri="{FF2B5EF4-FFF2-40B4-BE49-F238E27FC236}">
                <a16:creationId xmlns:a16="http://schemas.microsoft.com/office/drawing/2014/main" id="{CD085B2E-12C0-5F4D-A71B-A2C8FA8C2503}"/>
              </a:ext>
            </a:extLst>
          </p:cNvPr>
          <p:cNvGrpSpPr/>
          <p:nvPr/>
        </p:nvGrpSpPr>
        <p:grpSpPr>
          <a:xfrm>
            <a:off x="3116336" y="2559962"/>
            <a:ext cx="62264" cy="320814"/>
            <a:chOff x="7388183" y="3098290"/>
            <a:chExt cx="62264" cy="320814"/>
          </a:xfrm>
        </p:grpSpPr>
        <p:cxnSp>
          <p:nvCxnSpPr>
            <p:cNvPr id="31" name="Straight Connector 30">
              <a:extLst>
                <a:ext uri="{FF2B5EF4-FFF2-40B4-BE49-F238E27FC236}">
                  <a16:creationId xmlns:a16="http://schemas.microsoft.com/office/drawing/2014/main" id="{6EA3DEEF-ABBE-A140-9CA8-F60C97D64A25}"/>
                </a:ext>
              </a:extLst>
            </p:cNvPr>
            <p:cNvCxnSpPr/>
            <p:nvPr/>
          </p:nvCxnSpPr>
          <p:spPr>
            <a:xfrm flipH="1">
              <a:off x="7415655" y="3179649"/>
              <a:ext cx="1" cy="23945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B46E270E-D094-784D-AEF5-71F56926DC0A}"/>
                </a:ext>
              </a:extLst>
            </p:cNvPr>
            <p:cNvCxnSpPr/>
            <p:nvPr/>
          </p:nvCxnSpPr>
          <p:spPr>
            <a:xfrm rot="16200000">
              <a:off x="7347308" y="3232562"/>
              <a:ext cx="14401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233A7546-EDB9-F948-AEE7-570501C0CA9C}"/>
                </a:ext>
              </a:extLst>
            </p:cNvPr>
            <p:cNvSpPr/>
            <p:nvPr/>
          </p:nvSpPr>
          <p:spPr>
            <a:xfrm rot="16200000">
              <a:off x="7388183" y="3098290"/>
              <a:ext cx="62264" cy="6226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E734141E-268E-454E-982D-F83D2EB13244}"/>
              </a:ext>
            </a:extLst>
          </p:cNvPr>
          <p:cNvGrpSpPr/>
          <p:nvPr/>
        </p:nvGrpSpPr>
        <p:grpSpPr>
          <a:xfrm>
            <a:off x="3116336" y="2146306"/>
            <a:ext cx="62264" cy="206280"/>
            <a:chOff x="7388183" y="2684634"/>
            <a:chExt cx="62264" cy="206280"/>
          </a:xfrm>
        </p:grpSpPr>
        <p:cxnSp>
          <p:nvCxnSpPr>
            <p:cNvPr id="29" name="Straight Connector 28">
              <a:extLst>
                <a:ext uri="{FF2B5EF4-FFF2-40B4-BE49-F238E27FC236}">
                  <a16:creationId xmlns:a16="http://schemas.microsoft.com/office/drawing/2014/main" id="{93B166A2-ABD2-8641-8A8D-50318D3E25DC}"/>
                </a:ext>
              </a:extLst>
            </p:cNvPr>
            <p:cNvCxnSpPr/>
            <p:nvPr/>
          </p:nvCxnSpPr>
          <p:spPr>
            <a:xfrm rot="5400000" flipV="1">
              <a:off x="7347308" y="2756642"/>
              <a:ext cx="14401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0" name="Oval 29">
              <a:extLst>
                <a:ext uri="{FF2B5EF4-FFF2-40B4-BE49-F238E27FC236}">
                  <a16:creationId xmlns:a16="http://schemas.microsoft.com/office/drawing/2014/main" id="{1875AAC1-A034-6645-AD24-378F5F70753F}"/>
                </a:ext>
              </a:extLst>
            </p:cNvPr>
            <p:cNvSpPr/>
            <p:nvPr/>
          </p:nvSpPr>
          <p:spPr>
            <a:xfrm rot="5400000" flipV="1">
              <a:off x="7388183" y="2828650"/>
              <a:ext cx="62264" cy="6226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0" name="Straight Connector 19">
            <a:extLst>
              <a:ext uri="{FF2B5EF4-FFF2-40B4-BE49-F238E27FC236}">
                <a16:creationId xmlns:a16="http://schemas.microsoft.com/office/drawing/2014/main" id="{FF01F536-54AD-844D-83C7-B535AE5016BD}"/>
              </a:ext>
            </a:extLst>
          </p:cNvPr>
          <p:cNvCxnSpPr/>
          <p:nvPr/>
        </p:nvCxnSpPr>
        <p:spPr>
          <a:xfrm>
            <a:off x="3256570" y="2290321"/>
            <a:ext cx="0" cy="34509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F950B26B-9D0C-A44B-AB5B-58EC024069B3}"/>
              </a:ext>
            </a:extLst>
          </p:cNvPr>
          <p:cNvCxnSpPr/>
          <p:nvPr/>
        </p:nvCxnSpPr>
        <p:spPr>
          <a:xfrm>
            <a:off x="3254597" y="2458986"/>
            <a:ext cx="1419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6262BC0-DD98-F84A-AAFC-6C062B659BA6}"/>
              </a:ext>
            </a:extLst>
          </p:cNvPr>
          <p:cNvCxnSpPr/>
          <p:nvPr/>
        </p:nvCxnSpPr>
        <p:spPr>
          <a:xfrm rot="5400000">
            <a:off x="3325547" y="2463031"/>
            <a:ext cx="1419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2D510B2-9A9C-2E49-851F-83964F86A3B1}"/>
              </a:ext>
            </a:extLst>
          </p:cNvPr>
          <p:cNvCxnSpPr>
            <a:cxnSpLocks/>
          </p:cNvCxnSpPr>
          <p:nvPr/>
        </p:nvCxnSpPr>
        <p:spPr>
          <a:xfrm flipV="1">
            <a:off x="1688213" y="2039329"/>
            <a:ext cx="552495" cy="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71D9719D-36FE-E84B-A397-B6E932A56465}"/>
              </a:ext>
            </a:extLst>
          </p:cNvPr>
          <p:cNvSpPr txBox="1"/>
          <p:nvPr/>
        </p:nvSpPr>
        <p:spPr>
          <a:xfrm>
            <a:off x="1655168" y="1270453"/>
            <a:ext cx="442893" cy="230832"/>
          </a:xfrm>
          <a:prstGeom prst="rect">
            <a:avLst/>
          </a:prstGeom>
          <a:noFill/>
        </p:spPr>
        <p:txBody>
          <a:bodyPr wrap="square" rtlCol="0">
            <a:spAutoFit/>
          </a:bodyPr>
          <a:lstStyle/>
          <a:p>
            <a:r>
              <a:rPr lang="en-US" sz="900" dirty="0"/>
              <a:t>3.3V</a:t>
            </a:r>
          </a:p>
        </p:txBody>
      </p:sp>
      <p:cxnSp>
        <p:nvCxnSpPr>
          <p:cNvPr id="27" name="Straight Connector 26">
            <a:extLst>
              <a:ext uri="{FF2B5EF4-FFF2-40B4-BE49-F238E27FC236}">
                <a16:creationId xmlns:a16="http://schemas.microsoft.com/office/drawing/2014/main" id="{7B7F33BF-B191-9246-A1B8-9E14AC717581}"/>
              </a:ext>
            </a:extLst>
          </p:cNvPr>
          <p:cNvCxnSpPr>
            <a:cxnSpLocks/>
          </p:cNvCxnSpPr>
          <p:nvPr/>
        </p:nvCxnSpPr>
        <p:spPr>
          <a:xfrm flipV="1">
            <a:off x="1690998" y="1385837"/>
            <a:ext cx="0" cy="15527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a16="http://schemas.microsoft.com/office/drawing/2014/main" id="{5A5EF225-0132-EA42-A7E9-62DD1AF41A47}"/>
              </a:ext>
            </a:extLst>
          </p:cNvPr>
          <p:cNvSpPr/>
          <p:nvPr/>
        </p:nvSpPr>
        <p:spPr>
          <a:xfrm rot="16200000">
            <a:off x="1656688" y="1355011"/>
            <a:ext cx="62264" cy="62264"/>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DC244720-5061-FB49-829F-A738902E52B7}"/>
              </a:ext>
            </a:extLst>
          </p:cNvPr>
          <p:cNvSpPr txBox="1"/>
          <p:nvPr/>
        </p:nvSpPr>
        <p:spPr>
          <a:xfrm>
            <a:off x="4944868" y="1422585"/>
            <a:ext cx="3755146" cy="2308324"/>
          </a:xfrm>
          <a:prstGeom prst="rect">
            <a:avLst/>
          </a:prstGeom>
          <a:solidFill>
            <a:schemeClr val="bg1">
              <a:lumMod val="85000"/>
            </a:schemeClr>
          </a:solidFill>
          <a:ln w="12700">
            <a:solidFill>
              <a:schemeClr val="accent1">
                <a:shade val="95000"/>
                <a:satMod val="105000"/>
              </a:schemeClr>
            </a:solidFill>
          </a:ln>
        </p:spPr>
        <p:txBody>
          <a:bodyPr wrap="square" rtlCol="0">
            <a:spAutoFit/>
          </a:bodyPr>
          <a:lstStyle/>
          <a:p>
            <a:r>
              <a:rPr lang="en-US" sz="1200" b="1" dirty="0"/>
              <a:t>Configuration</a:t>
            </a:r>
            <a:endParaRPr lang="en-US" sz="1200" dirty="0"/>
          </a:p>
          <a:p>
            <a:pPr marL="342900" indent="-342900">
              <a:buFont typeface="+mj-lt"/>
              <a:buAutoNum type="arabicPeriod"/>
            </a:pPr>
            <a:r>
              <a:rPr lang="en-US" sz="1200" dirty="0"/>
              <a:t>Set GPIO pin to input (GPIOx_MODER).</a:t>
            </a:r>
          </a:p>
          <a:p>
            <a:pPr marL="342900" indent="-342900">
              <a:buFont typeface="+mj-lt"/>
              <a:buAutoNum type="arabicPeriod"/>
            </a:pPr>
            <a:r>
              <a:rPr lang="en-US" sz="1200" dirty="0"/>
              <a:t>Configure pull-up, pull-down or none (GPIOx_PUPDR).</a:t>
            </a:r>
          </a:p>
          <a:p>
            <a:pPr marL="342900" indent="-342900">
              <a:buFont typeface="+mj-lt"/>
              <a:buAutoNum type="arabicPeriod"/>
            </a:pPr>
            <a:r>
              <a:rPr lang="en-US" sz="1200" dirty="0"/>
              <a:t>Connect GPIO pin to EXTI* interrupt (SYSCFG_EXTICR1 or SYSCFG_EXTICR2).</a:t>
            </a:r>
          </a:p>
          <a:p>
            <a:pPr marL="342900" indent="-342900">
              <a:buFont typeface="+mj-lt"/>
              <a:buAutoNum type="arabicPeriod"/>
            </a:pPr>
            <a:r>
              <a:rPr lang="en-US" sz="1200" dirty="0"/>
              <a:t>Select rising or falling edge (EXTI_RTSR1 or EXTI_FTSR1).</a:t>
            </a:r>
          </a:p>
          <a:p>
            <a:pPr marL="342900" indent="-342900">
              <a:buFont typeface="+mj-lt"/>
              <a:buAutoNum type="arabicPeriod"/>
            </a:pPr>
            <a:r>
              <a:rPr lang="en-US" sz="1200" dirty="0"/>
              <a:t>Enable Interrupt Vector with ﻿NVIC_EnableIRQ().</a:t>
            </a:r>
          </a:p>
          <a:p>
            <a:pPr marL="342900" indent="-342900">
              <a:buFont typeface="+mj-lt"/>
              <a:buAutoNum type="arabicPeriod"/>
            </a:pPr>
            <a:r>
              <a:rPr lang="en-US" sz="1200" dirty="0"/>
              <a:t>Unmask external interrupt (EXTI_IMR).</a:t>
            </a:r>
          </a:p>
          <a:p>
            <a:pPr marL="342900" indent="-342900">
              <a:buFont typeface="+mj-lt"/>
              <a:buAutoNum type="arabicPeriod"/>
            </a:pPr>
            <a:r>
              <a:rPr lang="en-US" sz="1200" dirty="0"/>
              <a:t>You can use a capacitor of 100 nF for debouncing. No debouncing in sw. is needed then.</a:t>
            </a:r>
          </a:p>
        </p:txBody>
      </p:sp>
      <p:sp>
        <p:nvSpPr>
          <p:cNvPr id="87" name="TextBox 86">
            <a:extLst>
              <a:ext uri="{FF2B5EF4-FFF2-40B4-BE49-F238E27FC236}">
                <a16:creationId xmlns:a16="http://schemas.microsoft.com/office/drawing/2014/main" id="{9C867CB1-899C-6D4C-8E9C-7FB03ED94670}"/>
              </a:ext>
            </a:extLst>
          </p:cNvPr>
          <p:cNvSpPr txBox="1"/>
          <p:nvPr/>
        </p:nvSpPr>
        <p:spPr>
          <a:xfrm>
            <a:off x="3099414" y="4151446"/>
            <a:ext cx="765533" cy="461665"/>
          </a:xfrm>
          <a:prstGeom prst="rect">
            <a:avLst/>
          </a:prstGeom>
          <a:noFill/>
        </p:spPr>
        <p:txBody>
          <a:bodyPr wrap="square" rtlCol="0">
            <a:spAutoFit/>
          </a:bodyPr>
          <a:lstStyle/>
          <a:p>
            <a:r>
              <a:rPr lang="en-US" sz="1200" dirty="0"/>
              <a:t>button release</a:t>
            </a:r>
          </a:p>
        </p:txBody>
      </p:sp>
      <p:sp>
        <p:nvSpPr>
          <p:cNvPr id="88" name="TextBox 87">
            <a:extLst>
              <a:ext uri="{FF2B5EF4-FFF2-40B4-BE49-F238E27FC236}">
                <a16:creationId xmlns:a16="http://schemas.microsoft.com/office/drawing/2014/main" id="{7A86482D-0A2A-9D4C-860F-8E67792373A7}"/>
              </a:ext>
            </a:extLst>
          </p:cNvPr>
          <p:cNvSpPr txBox="1"/>
          <p:nvPr/>
        </p:nvSpPr>
        <p:spPr>
          <a:xfrm>
            <a:off x="1486997" y="4160113"/>
            <a:ext cx="623408" cy="461665"/>
          </a:xfrm>
          <a:prstGeom prst="rect">
            <a:avLst/>
          </a:prstGeom>
          <a:noFill/>
        </p:spPr>
        <p:txBody>
          <a:bodyPr wrap="square" rtlCol="0">
            <a:spAutoFit/>
          </a:bodyPr>
          <a:lstStyle/>
          <a:p>
            <a:r>
              <a:rPr lang="en-US" sz="1200" dirty="0"/>
              <a:t>button press</a:t>
            </a:r>
          </a:p>
        </p:txBody>
      </p:sp>
      <p:cxnSp>
        <p:nvCxnSpPr>
          <p:cNvPr id="89" name="Straight Connector 88">
            <a:extLst>
              <a:ext uri="{FF2B5EF4-FFF2-40B4-BE49-F238E27FC236}">
                <a16:creationId xmlns:a16="http://schemas.microsoft.com/office/drawing/2014/main" id="{A924066E-8935-E340-90F1-5C17007C4470}"/>
              </a:ext>
            </a:extLst>
          </p:cNvPr>
          <p:cNvCxnSpPr>
            <a:cxnSpLocks/>
          </p:cNvCxnSpPr>
          <p:nvPr/>
        </p:nvCxnSpPr>
        <p:spPr>
          <a:xfrm>
            <a:off x="975732" y="3742844"/>
            <a:ext cx="792088"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016E4251-AACE-3C46-929B-B82F91B31298}"/>
              </a:ext>
            </a:extLst>
          </p:cNvPr>
          <p:cNvCxnSpPr/>
          <p:nvPr/>
        </p:nvCxnSpPr>
        <p:spPr>
          <a:xfrm>
            <a:off x="1767820" y="3731228"/>
            <a:ext cx="0" cy="408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55CDB3D7-CD91-A94A-B329-F17B8B81790E}"/>
              </a:ext>
            </a:extLst>
          </p:cNvPr>
          <p:cNvCxnSpPr>
            <a:cxnSpLocks/>
          </p:cNvCxnSpPr>
          <p:nvPr/>
        </p:nvCxnSpPr>
        <p:spPr>
          <a:xfrm>
            <a:off x="1767821" y="4131105"/>
            <a:ext cx="161035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BEE39A88-93CE-084D-81BF-C7A1A4576B6D}"/>
              </a:ext>
            </a:extLst>
          </p:cNvPr>
          <p:cNvCxnSpPr/>
          <p:nvPr/>
        </p:nvCxnSpPr>
        <p:spPr>
          <a:xfrm>
            <a:off x="3378234" y="3722721"/>
            <a:ext cx="0" cy="408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88B8CEFA-F590-4249-AB6C-956F6C178ADA}"/>
              </a:ext>
            </a:extLst>
          </p:cNvPr>
          <p:cNvCxnSpPr>
            <a:cxnSpLocks/>
          </p:cNvCxnSpPr>
          <p:nvPr/>
        </p:nvCxnSpPr>
        <p:spPr>
          <a:xfrm>
            <a:off x="3378233" y="3730797"/>
            <a:ext cx="792088"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1AC4E385-A1D4-3149-9805-DD335FA9784F}"/>
              </a:ext>
            </a:extLst>
          </p:cNvPr>
          <p:cNvCxnSpPr/>
          <p:nvPr/>
        </p:nvCxnSpPr>
        <p:spPr>
          <a:xfrm flipV="1">
            <a:off x="3378294" y="3871665"/>
            <a:ext cx="0" cy="1821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38D8DFCD-FB06-154C-8F71-C58F872CE19A}"/>
              </a:ext>
            </a:extLst>
          </p:cNvPr>
          <p:cNvCxnSpPr>
            <a:cxnSpLocks/>
          </p:cNvCxnSpPr>
          <p:nvPr/>
        </p:nvCxnSpPr>
        <p:spPr>
          <a:xfrm>
            <a:off x="1767820" y="3813797"/>
            <a:ext cx="0" cy="1821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a16="http://schemas.microsoft.com/office/drawing/2014/main" id="{2E47916D-A53A-B94A-B6D5-012E9C0F9681}"/>
              </a:ext>
            </a:extLst>
          </p:cNvPr>
          <p:cNvSpPr txBox="1"/>
          <p:nvPr/>
        </p:nvSpPr>
        <p:spPr>
          <a:xfrm>
            <a:off x="601620" y="3601339"/>
            <a:ext cx="472183" cy="276999"/>
          </a:xfrm>
          <a:prstGeom prst="rect">
            <a:avLst/>
          </a:prstGeom>
          <a:noFill/>
        </p:spPr>
        <p:txBody>
          <a:bodyPr wrap="square" rtlCol="0">
            <a:spAutoFit/>
          </a:bodyPr>
          <a:lstStyle/>
          <a:p>
            <a:r>
              <a:rPr lang="en-US" sz="1200" dirty="0"/>
              <a:t>PA0</a:t>
            </a:r>
          </a:p>
        </p:txBody>
      </p:sp>
      <p:sp>
        <p:nvSpPr>
          <p:cNvPr id="97" name="TextBox 96">
            <a:extLst>
              <a:ext uri="{FF2B5EF4-FFF2-40B4-BE49-F238E27FC236}">
                <a16:creationId xmlns:a16="http://schemas.microsoft.com/office/drawing/2014/main" id="{B3CC1252-29F3-AE45-9EB7-1EA7153DCD87}"/>
              </a:ext>
            </a:extLst>
          </p:cNvPr>
          <p:cNvSpPr txBox="1"/>
          <p:nvPr/>
        </p:nvSpPr>
        <p:spPr>
          <a:xfrm>
            <a:off x="4167852" y="3589411"/>
            <a:ext cx="544924" cy="276999"/>
          </a:xfrm>
          <a:prstGeom prst="rect">
            <a:avLst/>
          </a:prstGeom>
          <a:noFill/>
        </p:spPr>
        <p:txBody>
          <a:bodyPr wrap="square" rtlCol="0">
            <a:spAutoFit/>
          </a:bodyPr>
          <a:lstStyle/>
          <a:p>
            <a:r>
              <a:rPr lang="en-US" sz="1200" dirty="0"/>
              <a:t>3.3V</a:t>
            </a:r>
          </a:p>
        </p:txBody>
      </p:sp>
      <p:sp>
        <p:nvSpPr>
          <p:cNvPr id="98" name="TextBox 97">
            <a:extLst>
              <a:ext uri="{FF2B5EF4-FFF2-40B4-BE49-F238E27FC236}">
                <a16:creationId xmlns:a16="http://schemas.microsoft.com/office/drawing/2014/main" id="{D171B2C3-D96F-7A48-900E-6FAB87444742}"/>
              </a:ext>
            </a:extLst>
          </p:cNvPr>
          <p:cNvSpPr txBox="1"/>
          <p:nvPr/>
        </p:nvSpPr>
        <p:spPr>
          <a:xfrm>
            <a:off x="4171157" y="3987941"/>
            <a:ext cx="472183" cy="276999"/>
          </a:xfrm>
          <a:prstGeom prst="rect">
            <a:avLst/>
          </a:prstGeom>
          <a:noFill/>
        </p:spPr>
        <p:txBody>
          <a:bodyPr wrap="square" rtlCol="0">
            <a:spAutoFit/>
          </a:bodyPr>
          <a:lstStyle/>
          <a:p>
            <a:r>
              <a:rPr lang="en-US" sz="1200" dirty="0"/>
              <a:t>0V</a:t>
            </a:r>
          </a:p>
        </p:txBody>
      </p:sp>
      <p:cxnSp>
        <p:nvCxnSpPr>
          <p:cNvPr id="99" name="Straight Connector 98">
            <a:extLst>
              <a:ext uri="{FF2B5EF4-FFF2-40B4-BE49-F238E27FC236}">
                <a16:creationId xmlns:a16="http://schemas.microsoft.com/office/drawing/2014/main" id="{CF314E05-8FC3-E749-B3F4-73FB3CDCCF6A}"/>
              </a:ext>
            </a:extLst>
          </p:cNvPr>
          <p:cNvCxnSpPr>
            <a:cxnSpLocks/>
            <a:endCxn id="98" idx="1"/>
          </p:cNvCxnSpPr>
          <p:nvPr/>
        </p:nvCxnSpPr>
        <p:spPr>
          <a:xfrm>
            <a:off x="3378175" y="4125830"/>
            <a:ext cx="792982" cy="611"/>
          </a:xfrm>
          <a:prstGeom prst="line">
            <a:avLst/>
          </a:prstGeom>
          <a:ln w="9525">
            <a:prstDash val="dash"/>
          </a:ln>
        </p:spPr>
        <p:style>
          <a:lnRef idx="2">
            <a:schemeClr val="accent1"/>
          </a:lnRef>
          <a:fillRef idx="0">
            <a:schemeClr val="accent1"/>
          </a:fillRef>
          <a:effectRef idx="1">
            <a:schemeClr val="accent1"/>
          </a:effectRef>
          <a:fontRef idx="minor">
            <a:schemeClr val="tx1"/>
          </a:fontRef>
        </p:style>
      </p:cxnSp>
      <p:grpSp>
        <p:nvGrpSpPr>
          <p:cNvPr id="100" name="Group 99">
            <a:extLst>
              <a:ext uri="{FF2B5EF4-FFF2-40B4-BE49-F238E27FC236}">
                <a16:creationId xmlns:a16="http://schemas.microsoft.com/office/drawing/2014/main" id="{92C53C46-2D01-0844-B76F-7293CC30954D}"/>
              </a:ext>
            </a:extLst>
          </p:cNvPr>
          <p:cNvGrpSpPr/>
          <p:nvPr/>
        </p:nvGrpSpPr>
        <p:grpSpPr>
          <a:xfrm>
            <a:off x="1334140" y="2280196"/>
            <a:ext cx="256858" cy="130560"/>
            <a:chOff x="457200" y="2283718"/>
            <a:chExt cx="622264" cy="309029"/>
          </a:xfrm>
        </p:grpSpPr>
        <p:cxnSp>
          <p:nvCxnSpPr>
            <p:cNvPr id="101" name="Straight Connector 100">
              <a:extLst>
                <a:ext uri="{FF2B5EF4-FFF2-40B4-BE49-F238E27FC236}">
                  <a16:creationId xmlns:a16="http://schemas.microsoft.com/office/drawing/2014/main" id="{74E26DAA-6A09-8241-8B98-E9FB87A0F832}"/>
                </a:ext>
              </a:extLst>
            </p:cNvPr>
            <p:cNvCxnSpPr>
              <a:cxnSpLocks/>
            </p:cNvCxnSpPr>
            <p:nvPr/>
          </p:nvCxnSpPr>
          <p:spPr>
            <a:xfrm flipV="1">
              <a:off x="457200" y="2338272"/>
              <a:ext cx="298376" cy="254475"/>
            </a:xfrm>
            <a:prstGeom prst="line">
              <a:avLst/>
            </a:prstGeom>
            <a:ln w="9525">
              <a:solidFill>
                <a:srgbClr val="FF0000"/>
              </a:solidFill>
              <a:tailEnd w="lg" len="med"/>
            </a:ln>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D5A774C4-4A2F-3A48-9EAC-76485A5007E1}"/>
                </a:ext>
              </a:extLst>
            </p:cNvPr>
            <p:cNvCxnSpPr>
              <a:cxnSpLocks/>
            </p:cNvCxnSpPr>
            <p:nvPr/>
          </p:nvCxnSpPr>
          <p:spPr>
            <a:xfrm>
              <a:off x="755576" y="2338272"/>
              <a:ext cx="0" cy="212481"/>
            </a:xfrm>
            <a:prstGeom prst="line">
              <a:avLst/>
            </a:prstGeom>
            <a:ln w="9525">
              <a:solidFill>
                <a:srgbClr val="FF0000"/>
              </a:solidFill>
              <a:tailEnd w="lg" len="med"/>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7284ADD-FFBB-0441-A822-949626C031BF}"/>
                </a:ext>
              </a:extLst>
            </p:cNvPr>
            <p:cNvCxnSpPr>
              <a:cxnSpLocks/>
            </p:cNvCxnSpPr>
            <p:nvPr/>
          </p:nvCxnSpPr>
          <p:spPr>
            <a:xfrm flipV="1">
              <a:off x="755575" y="2283718"/>
              <a:ext cx="323889" cy="267036"/>
            </a:xfrm>
            <a:prstGeom prst="line">
              <a:avLst/>
            </a:prstGeom>
            <a:ln w="9525">
              <a:solidFill>
                <a:srgbClr val="FF0000"/>
              </a:solidFill>
              <a:tailEnd type="triangle" w="sm" len="med"/>
            </a:ln>
          </p:spPr>
          <p:style>
            <a:lnRef idx="2">
              <a:schemeClr val="accent1"/>
            </a:lnRef>
            <a:fillRef idx="0">
              <a:schemeClr val="accent1"/>
            </a:fillRef>
            <a:effectRef idx="1">
              <a:schemeClr val="accent1"/>
            </a:effectRef>
            <a:fontRef idx="minor">
              <a:schemeClr val="tx1"/>
            </a:fontRef>
          </p:style>
        </p:cxnSp>
      </p:grpSp>
      <p:sp>
        <p:nvSpPr>
          <p:cNvPr id="104" name="Rectangle 103">
            <a:extLst>
              <a:ext uri="{FF2B5EF4-FFF2-40B4-BE49-F238E27FC236}">
                <a16:creationId xmlns:a16="http://schemas.microsoft.com/office/drawing/2014/main" id="{589DF434-5546-5945-8ABF-4C619F284DD6}"/>
              </a:ext>
            </a:extLst>
          </p:cNvPr>
          <p:cNvSpPr/>
          <p:nvPr/>
        </p:nvSpPr>
        <p:spPr>
          <a:xfrm>
            <a:off x="1039671" y="2472469"/>
            <a:ext cx="490843" cy="3091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cpu</a:t>
            </a:r>
          </a:p>
        </p:txBody>
      </p:sp>
      <p:cxnSp>
        <p:nvCxnSpPr>
          <p:cNvPr id="105" name="Straight Connector 104">
            <a:extLst>
              <a:ext uri="{FF2B5EF4-FFF2-40B4-BE49-F238E27FC236}">
                <a16:creationId xmlns:a16="http://schemas.microsoft.com/office/drawing/2014/main" id="{F9E05000-E561-D944-8C10-70E83E489828}"/>
              </a:ext>
            </a:extLst>
          </p:cNvPr>
          <p:cNvCxnSpPr>
            <a:cxnSpLocks/>
          </p:cNvCxnSpPr>
          <p:nvPr/>
        </p:nvCxnSpPr>
        <p:spPr>
          <a:xfrm rot="16200000">
            <a:off x="1616205" y="1973158"/>
            <a:ext cx="144016"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18" name="Freeform 117">
            <a:extLst>
              <a:ext uri="{FF2B5EF4-FFF2-40B4-BE49-F238E27FC236}">
                <a16:creationId xmlns:a16="http://schemas.microsoft.com/office/drawing/2014/main" id="{7A73CE18-8820-F543-AD13-D132D89A54EE}"/>
              </a:ext>
            </a:extLst>
          </p:cNvPr>
          <p:cNvSpPr/>
          <p:nvPr/>
        </p:nvSpPr>
        <p:spPr>
          <a:xfrm>
            <a:off x="1079749" y="2155418"/>
            <a:ext cx="416963" cy="126488"/>
          </a:xfrm>
          <a:custGeom>
            <a:avLst/>
            <a:gdLst>
              <a:gd name="connsiteX0" fmla="*/ 0 w 702691"/>
              <a:gd name="connsiteY0" fmla="*/ 0 h 153151"/>
              <a:gd name="connsiteX1" fmla="*/ 702691 w 702691"/>
              <a:gd name="connsiteY1" fmla="*/ 0 h 153151"/>
              <a:gd name="connsiteX2" fmla="*/ 608098 w 702691"/>
              <a:gd name="connsiteY2" fmla="*/ 153151 h 153151"/>
              <a:gd name="connsiteX3" fmla="*/ 81079 w 702691"/>
              <a:gd name="connsiteY3" fmla="*/ 148647 h 153151"/>
              <a:gd name="connsiteX4" fmla="*/ 0 w 702691"/>
              <a:gd name="connsiteY4" fmla="*/ 0 h 153151"/>
              <a:gd name="connsiteX0" fmla="*/ 0 w 702691"/>
              <a:gd name="connsiteY0" fmla="*/ 0 h 157656"/>
              <a:gd name="connsiteX1" fmla="*/ 702691 w 702691"/>
              <a:gd name="connsiteY1" fmla="*/ 0 h 157656"/>
              <a:gd name="connsiteX2" fmla="*/ 608098 w 702691"/>
              <a:gd name="connsiteY2" fmla="*/ 153151 h 157656"/>
              <a:gd name="connsiteX3" fmla="*/ 81079 w 702691"/>
              <a:gd name="connsiteY3" fmla="*/ 157656 h 157656"/>
              <a:gd name="connsiteX4" fmla="*/ 0 w 702691"/>
              <a:gd name="connsiteY4" fmla="*/ 0 h 157656"/>
              <a:gd name="connsiteX0" fmla="*/ 0 w 702691"/>
              <a:gd name="connsiteY0" fmla="*/ 0 h 153152"/>
              <a:gd name="connsiteX1" fmla="*/ 702691 w 702691"/>
              <a:gd name="connsiteY1" fmla="*/ 0 h 153152"/>
              <a:gd name="connsiteX2" fmla="*/ 608098 w 702691"/>
              <a:gd name="connsiteY2" fmla="*/ 153151 h 153152"/>
              <a:gd name="connsiteX3" fmla="*/ 58557 w 702691"/>
              <a:gd name="connsiteY3" fmla="*/ 153152 h 153152"/>
              <a:gd name="connsiteX4" fmla="*/ 0 w 702691"/>
              <a:gd name="connsiteY4" fmla="*/ 0 h 153152"/>
              <a:gd name="connsiteX0" fmla="*/ 0 w 702691"/>
              <a:gd name="connsiteY0" fmla="*/ 0 h 157656"/>
              <a:gd name="connsiteX1" fmla="*/ 702691 w 702691"/>
              <a:gd name="connsiteY1" fmla="*/ 0 h 157656"/>
              <a:gd name="connsiteX2" fmla="*/ 657647 w 702691"/>
              <a:gd name="connsiteY2" fmla="*/ 157656 h 157656"/>
              <a:gd name="connsiteX3" fmla="*/ 58557 w 702691"/>
              <a:gd name="connsiteY3" fmla="*/ 153152 h 157656"/>
              <a:gd name="connsiteX4" fmla="*/ 0 w 702691"/>
              <a:gd name="connsiteY4" fmla="*/ 0 h 157656"/>
              <a:gd name="connsiteX0" fmla="*/ 0 w 702691"/>
              <a:gd name="connsiteY0" fmla="*/ 0 h 153152"/>
              <a:gd name="connsiteX1" fmla="*/ 702691 w 702691"/>
              <a:gd name="connsiteY1" fmla="*/ 0 h 153152"/>
              <a:gd name="connsiteX2" fmla="*/ 648638 w 702691"/>
              <a:gd name="connsiteY2" fmla="*/ 153151 h 153152"/>
              <a:gd name="connsiteX3" fmla="*/ 58557 w 702691"/>
              <a:gd name="connsiteY3" fmla="*/ 153152 h 153152"/>
              <a:gd name="connsiteX4" fmla="*/ 0 w 702691"/>
              <a:gd name="connsiteY4" fmla="*/ 0 h 153152"/>
              <a:gd name="connsiteX0" fmla="*/ 0 w 702691"/>
              <a:gd name="connsiteY0" fmla="*/ 0 h 157094"/>
              <a:gd name="connsiteX1" fmla="*/ 702691 w 702691"/>
              <a:gd name="connsiteY1" fmla="*/ 0 h 157094"/>
              <a:gd name="connsiteX2" fmla="*/ 637937 w 702691"/>
              <a:gd name="connsiteY2" fmla="*/ 157094 h 157094"/>
              <a:gd name="connsiteX3" fmla="*/ 58557 w 702691"/>
              <a:gd name="connsiteY3" fmla="*/ 153152 h 157094"/>
              <a:gd name="connsiteX4" fmla="*/ 0 w 702691"/>
              <a:gd name="connsiteY4" fmla="*/ 0 h 157094"/>
              <a:gd name="connsiteX0" fmla="*/ 0 w 702691"/>
              <a:gd name="connsiteY0" fmla="*/ 0 h 157094"/>
              <a:gd name="connsiteX1" fmla="*/ 702691 w 702691"/>
              <a:gd name="connsiteY1" fmla="*/ 0 h 157094"/>
              <a:gd name="connsiteX2" fmla="*/ 621884 w 702691"/>
              <a:gd name="connsiteY2" fmla="*/ 157094 h 157094"/>
              <a:gd name="connsiteX3" fmla="*/ 58557 w 702691"/>
              <a:gd name="connsiteY3" fmla="*/ 153152 h 157094"/>
              <a:gd name="connsiteX4" fmla="*/ 0 w 702691"/>
              <a:gd name="connsiteY4" fmla="*/ 0 h 157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691" h="157094">
                <a:moveTo>
                  <a:pt x="0" y="0"/>
                </a:moveTo>
                <a:lnTo>
                  <a:pt x="702691" y="0"/>
                </a:lnTo>
                <a:lnTo>
                  <a:pt x="621884" y="157094"/>
                </a:lnTo>
                <a:lnTo>
                  <a:pt x="58557" y="153152"/>
                </a:lnTo>
                <a:lnTo>
                  <a:pt x="0" y="0"/>
                </a:lnTo>
                <a:close/>
              </a:path>
            </a:pathLst>
          </a:cu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mux</a:t>
            </a:r>
          </a:p>
        </p:txBody>
      </p:sp>
      <p:cxnSp>
        <p:nvCxnSpPr>
          <p:cNvPr id="120" name="Straight Connector 119">
            <a:extLst>
              <a:ext uri="{FF2B5EF4-FFF2-40B4-BE49-F238E27FC236}">
                <a16:creationId xmlns:a16="http://schemas.microsoft.com/office/drawing/2014/main" id="{5B48B3D1-E859-CF4C-9007-16A8B6351F5E}"/>
              </a:ext>
            </a:extLst>
          </p:cNvPr>
          <p:cNvCxnSpPr>
            <a:cxnSpLocks/>
          </p:cNvCxnSpPr>
          <p:nvPr/>
        </p:nvCxnSpPr>
        <p:spPr>
          <a:xfrm flipH="1" flipV="1">
            <a:off x="1285093" y="2039329"/>
            <a:ext cx="402728" cy="1"/>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0AE42E54-2AF5-4A4B-BB35-5DB787E3BD7B}"/>
              </a:ext>
            </a:extLst>
          </p:cNvPr>
          <p:cNvCxnSpPr>
            <a:cxnSpLocks/>
          </p:cNvCxnSpPr>
          <p:nvPr/>
        </p:nvCxnSpPr>
        <p:spPr>
          <a:xfrm>
            <a:off x="1285093" y="2039329"/>
            <a:ext cx="0" cy="119091"/>
          </a:xfrm>
          <a:prstGeom prst="line">
            <a:avLst/>
          </a:prstGeom>
          <a:ln w="9525">
            <a:solidFill>
              <a:schemeClr val="tx1"/>
            </a:solidFill>
            <a:tailEnd type="triangle" w="sm" len="sm"/>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D5F34423-EB4B-1D48-BD25-281C4D47C3AA}"/>
              </a:ext>
            </a:extLst>
          </p:cNvPr>
          <p:cNvSpPr txBox="1"/>
          <p:nvPr/>
        </p:nvSpPr>
        <p:spPr>
          <a:xfrm>
            <a:off x="1519014" y="2155418"/>
            <a:ext cx="631688" cy="369332"/>
          </a:xfrm>
          <a:prstGeom prst="rect">
            <a:avLst/>
          </a:prstGeom>
          <a:noFill/>
        </p:spPr>
        <p:txBody>
          <a:bodyPr wrap="square" rtlCol="0">
            <a:spAutoFit/>
          </a:bodyPr>
          <a:lstStyle/>
          <a:p>
            <a:r>
              <a:rPr lang="en-US" sz="900" dirty="0"/>
              <a:t>EXTI* interrupt</a:t>
            </a:r>
          </a:p>
        </p:txBody>
      </p:sp>
      <p:cxnSp>
        <p:nvCxnSpPr>
          <p:cNvPr id="127" name="Straight Connector 126">
            <a:extLst>
              <a:ext uri="{FF2B5EF4-FFF2-40B4-BE49-F238E27FC236}">
                <a16:creationId xmlns:a16="http://schemas.microsoft.com/office/drawing/2014/main" id="{0801ABA0-11D2-8A4D-B18D-1AE08DF9820D}"/>
              </a:ext>
            </a:extLst>
          </p:cNvPr>
          <p:cNvCxnSpPr>
            <a:cxnSpLocks/>
            <a:endCxn id="104" idx="0"/>
          </p:cNvCxnSpPr>
          <p:nvPr/>
        </p:nvCxnSpPr>
        <p:spPr>
          <a:xfrm>
            <a:off x="1285093" y="2289228"/>
            <a:ext cx="0" cy="183241"/>
          </a:xfrm>
          <a:prstGeom prst="line">
            <a:avLst/>
          </a:prstGeom>
          <a:ln w="9525">
            <a:solidFill>
              <a:schemeClr val="tx1"/>
            </a:solidFill>
            <a:tailEnd type="triangle" w="sm" len="sm"/>
          </a:ln>
        </p:spPr>
        <p:style>
          <a:lnRef idx="2">
            <a:schemeClr val="accent1"/>
          </a:lnRef>
          <a:fillRef idx="0">
            <a:schemeClr val="accent1"/>
          </a:fillRef>
          <a:effectRef idx="1">
            <a:schemeClr val="accent1"/>
          </a:effectRef>
          <a:fontRef idx="minor">
            <a:schemeClr val="tx1"/>
          </a:fontRef>
        </p:style>
      </p:cxnSp>
      <p:grpSp>
        <p:nvGrpSpPr>
          <p:cNvPr id="136" name="Group 135">
            <a:extLst>
              <a:ext uri="{FF2B5EF4-FFF2-40B4-BE49-F238E27FC236}">
                <a16:creationId xmlns:a16="http://schemas.microsoft.com/office/drawing/2014/main" id="{C1CF2EDA-EF2E-AC44-AA15-CA2C9F2143E8}"/>
              </a:ext>
            </a:extLst>
          </p:cNvPr>
          <p:cNvGrpSpPr/>
          <p:nvPr/>
        </p:nvGrpSpPr>
        <p:grpSpPr>
          <a:xfrm>
            <a:off x="1549220" y="4589681"/>
            <a:ext cx="359999" cy="196296"/>
            <a:chOff x="457200" y="2283718"/>
            <a:chExt cx="622264" cy="309029"/>
          </a:xfrm>
        </p:grpSpPr>
        <p:cxnSp>
          <p:nvCxnSpPr>
            <p:cNvPr id="137" name="Straight Connector 136">
              <a:extLst>
                <a:ext uri="{FF2B5EF4-FFF2-40B4-BE49-F238E27FC236}">
                  <a16:creationId xmlns:a16="http://schemas.microsoft.com/office/drawing/2014/main" id="{1885979F-D541-F740-AB84-DC5E1D396066}"/>
                </a:ext>
              </a:extLst>
            </p:cNvPr>
            <p:cNvCxnSpPr>
              <a:cxnSpLocks/>
            </p:cNvCxnSpPr>
            <p:nvPr/>
          </p:nvCxnSpPr>
          <p:spPr>
            <a:xfrm flipV="1">
              <a:off x="457200" y="2338272"/>
              <a:ext cx="298376" cy="254475"/>
            </a:xfrm>
            <a:prstGeom prst="line">
              <a:avLst/>
            </a:prstGeom>
            <a:ln>
              <a:solidFill>
                <a:srgbClr val="FF0000"/>
              </a:solidFill>
              <a:tailEnd w="lg" len="med"/>
            </a:ln>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ADC039D3-B72F-C94D-82D0-03A80BC464F7}"/>
                </a:ext>
              </a:extLst>
            </p:cNvPr>
            <p:cNvCxnSpPr>
              <a:cxnSpLocks/>
            </p:cNvCxnSpPr>
            <p:nvPr/>
          </p:nvCxnSpPr>
          <p:spPr>
            <a:xfrm>
              <a:off x="755576" y="2338272"/>
              <a:ext cx="0" cy="212481"/>
            </a:xfrm>
            <a:prstGeom prst="line">
              <a:avLst/>
            </a:prstGeom>
            <a:ln>
              <a:solidFill>
                <a:srgbClr val="FF0000"/>
              </a:solidFill>
              <a:tailEnd w="lg" len="med"/>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C95B1467-32F3-4044-968D-B1FBD43500CF}"/>
                </a:ext>
              </a:extLst>
            </p:cNvPr>
            <p:cNvCxnSpPr>
              <a:cxnSpLocks/>
            </p:cNvCxnSpPr>
            <p:nvPr/>
          </p:nvCxnSpPr>
          <p:spPr>
            <a:xfrm flipV="1">
              <a:off x="755575" y="2283718"/>
              <a:ext cx="323889" cy="267036"/>
            </a:xfrm>
            <a:prstGeom prst="line">
              <a:avLst/>
            </a:prstGeom>
            <a:ln>
              <a:solidFill>
                <a:srgbClr val="FF0000"/>
              </a:solidFill>
              <a:tailEnd type="triangle" w="lg" len="med"/>
            </a:ln>
          </p:spPr>
          <p:style>
            <a:lnRef idx="2">
              <a:schemeClr val="accent1"/>
            </a:lnRef>
            <a:fillRef idx="0">
              <a:schemeClr val="accent1"/>
            </a:fillRef>
            <a:effectRef idx="1">
              <a:schemeClr val="accent1"/>
            </a:effectRef>
            <a:fontRef idx="minor">
              <a:schemeClr val="tx1"/>
            </a:fontRef>
          </p:style>
        </p:cxnSp>
      </p:grpSp>
      <p:sp>
        <p:nvSpPr>
          <p:cNvPr id="140" name="TextBox 139">
            <a:extLst>
              <a:ext uri="{FF2B5EF4-FFF2-40B4-BE49-F238E27FC236}">
                <a16:creationId xmlns:a16="http://schemas.microsoft.com/office/drawing/2014/main" id="{03FBB09B-ED64-4142-9CA1-B38C45C49A98}"/>
              </a:ext>
            </a:extLst>
          </p:cNvPr>
          <p:cNvSpPr txBox="1"/>
          <p:nvPr/>
        </p:nvSpPr>
        <p:spPr>
          <a:xfrm>
            <a:off x="1112203" y="4785977"/>
            <a:ext cx="1334779" cy="230832"/>
          </a:xfrm>
          <a:prstGeom prst="rect">
            <a:avLst/>
          </a:prstGeom>
          <a:noFill/>
        </p:spPr>
        <p:txBody>
          <a:bodyPr wrap="square" rtlCol="0">
            <a:spAutoFit/>
          </a:bodyPr>
          <a:lstStyle/>
          <a:p>
            <a:r>
              <a:rPr lang="en-US" sz="900" dirty="0"/>
              <a:t>interrupt on falling edge</a:t>
            </a:r>
          </a:p>
        </p:txBody>
      </p:sp>
      <p:grpSp>
        <p:nvGrpSpPr>
          <p:cNvPr id="142" name="Group 141">
            <a:extLst>
              <a:ext uri="{FF2B5EF4-FFF2-40B4-BE49-F238E27FC236}">
                <a16:creationId xmlns:a16="http://schemas.microsoft.com/office/drawing/2014/main" id="{8CF00612-265D-1647-B6A7-5FAEA4249EED}"/>
              </a:ext>
            </a:extLst>
          </p:cNvPr>
          <p:cNvGrpSpPr/>
          <p:nvPr/>
        </p:nvGrpSpPr>
        <p:grpSpPr>
          <a:xfrm>
            <a:off x="3143808" y="4629381"/>
            <a:ext cx="359999" cy="196296"/>
            <a:chOff x="457200" y="2283718"/>
            <a:chExt cx="622264" cy="309029"/>
          </a:xfrm>
        </p:grpSpPr>
        <p:cxnSp>
          <p:nvCxnSpPr>
            <p:cNvPr id="143" name="Straight Connector 142">
              <a:extLst>
                <a:ext uri="{FF2B5EF4-FFF2-40B4-BE49-F238E27FC236}">
                  <a16:creationId xmlns:a16="http://schemas.microsoft.com/office/drawing/2014/main" id="{F0519659-85F9-E74A-8FD4-6AE14ACC2FAC}"/>
                </a:ext>
              </a:extLst>
            </p:cNvPr>
            <p:cNvCxnSpPr>
              <a:cxnSpLocks/>
            </p:cNvCxnSpPr>
            <p:nvPr/>
          </p:nvCxnSpPr>
          <p:spPr>
            <a:xfrm flipV="1">
              <a:off x="457200" y="2338272"/>
              <a:ext cx="298376" cy="254475"/>
            </a:xfrm>
            <a:prstGeom prst="line">
              <a:avLst/>
            </a:prstGeom>
            <a:ln>
              <a:solidFill>
                <a:srgbClr val="FF0000"/>
              </a:solidFill>
              <a:tailEnd w="lg" len="med"/>
            </a:ln>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CE4AC3AB-44CA-1D4B-A8E9-CF2B03D614A8}"/>
                </a:ext>
              </a:extLst>
            </p:cNvPr>
            <p:cNvCxnSpPr>
              <a:cxnSpLocks/>
            </p:cNvCxnSpPr>
            <p:nvPr/>
          </p:nvCxnSpPr>
          <p:spPr>
            <a:xfrm>
              <a:off x="755576" y="2338272"/>
              <a:ext cx="0" cy="212481"/>
            </a:xfrm>
            <a:prstGeom prst="line">
              <a:avLst/>
            </a:prstGeom>
            <a:ln>
              <a:solidFill>
                <a:srgbClr val="FF0000"/>
              </a:solidFill>
              <a:tailEnd w="lg" len="med"/>
            </a:ln>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07637D0A-3B0F-3B41-8158-700A747DB39B}"/>
                </a:ext>
              </a:extLst>
            </p:cNvPr>
            <p:cNvCxnSpPr>
              <a:cxnSpLocks/>
            </p:cNvCxnSpPr>
            <p:nvPr/>
          </p:nvCxnSpPr>
          <p:spPr>
            <a:xfrm flipV="1">
              <a:off x="755575" y="2283718"/>
              <a:ext cx="323889" cy="267036"/>
            </a:xfrm>
            <a:prstGeom prst="line">
              <a:avLst/>
            </a:prstGeom>
            <a:ln>
              <a:solidFill>
                <a:srgbClr val="FF0000"/>
              </a:solidFill>
              <a:tailEnd type="triangle" w="lg" len="med"/>
            </a:ln>
          </p:spPr>
          <p:style>
            <a:lnRef idx="2">
              <a:schemeClr val="accent1"/>
            </a:lnRef>
            <a:fillRef idx="0">
              <a:schemeClr val="accent1"/>
            </a:fillRef>
            <a:effectRef idx="1">
              <a:schemeClr val="accent1"/>
            </a:effectRef>
            <a:fontRef idx="minor">
              <a:schemeClr val="tx1"/>
            </a:fontRef>
          </p:style>
        </p:cxnSp>
      </p:grpSp>
      <p:sp>
        <p:nvSpPr>
          <p:cNvPr id="146" name="TextBox 145">
            <a:extLst>
              <a:ext uri="{FF2B5EF4-FFF2-40B4-BE49-F238E27FC236}">
                <a16:creationId xmlns:a16="http://schemas.microsoft.com/office/drawing/2014/main" id="{7299BD4F-6ACD-0D4B-83D1-7B2C3DC86BFF}"/>
              </a:ext>
            </a:extLst>
          </p:cNvPr>
          <p:cNvSpPr txBox="1"/>
          <p:nvPr/>
        </p:nvSpPr>
        <p:spPr>
          <a:xfrm>
            <a:off x="2729107" y="4791054"/>
            <a:ext cx="1334779" cy="230832"/>
          </a:xfrm>
          <a:prstGeom prst="rect">
            <a:avLst/>
          </a:prstGeom>
          <a:noFill/>
        </p:spPr>
        <p:txBody>
          <a:bodyPr wrap="square" rtlCol="0">
            <a:spAutoFit/>
          </a:bodyPr>
          <a:lstStyle/>
          <a:p>
            <a:r>
              <a:rPr lang="en-US" sz="900" dirty="0"/>
              <a:t>interrupt on rising edge</a:t>
            </a:r>
          </a:p>
        </p:txBody>
      </p:sp>
      <p:pic>
        <p:nvPicPr>
          <p:cNvPr id="147" name="Picture 146">
            <a:extLst>
              <a:ext uri="{FF2B5EF4-FFF2-40B4-BE49-F238E27FC236}">
                <a16:creationId xmlns:a16="http://schemas.microsoft.com/office/drawing/2014/main" id="{5E502331-1221-E945-923C-A0673489BEAC}"/>
              </a:ext>
            </a:extLst>
          </p:cNvPr>
          <p:cNvPicPr>
            <a:picLocks noChangeAspect="1"/>
          </p:cNvPicPr>
          <p:nvPr/>
        </p:nvPicPr>
        <p:blipFill>
          <a:blip r:embed="rId3"/>
          <a:stretch>
            <a:fillRect/>
          </a:stretch>
        </p:blipFill>
        <p:spPr>
          <a:xfrm>
            <a:off x="3955501" y="218043"/>
            <a:ext cx="1514549" cy="1007533"/>
          </a:xfrm>
          <a:prstGeom prst="rect">
            <a:avLst/>
          </a:prstGeom>
        </p:spPr>
      </p:pic>
      <p:pic>
        <p:nvPicPr>
          <p:cNvPr id="152" name="Picture 151">
            <a:extLst>
              <a:ext uri="{FF2B5EF4-FFF2-40B4-BE49-F238E27FC236}">
                <a16:creationId xmlns:a16="http://schemas.microsoft.com/office/drawing/2014/main" id="{1819C59E-960B-754E-8D1A-C72348BC6A2E}"/>
              </a:ext>
            </a:extLst>
          </p:cNvPr>
          <p:cNvPicPr>
            <a:picLocks noChangeAspect="1"/>
          </p:cNvPicPr>
          <p:nvPr/>
        </p:nvPicPr>
        <p:blipFill>
          <a:blip r:embed="rId4"/>
          <a:stretch>
            <a:fillRect/>
          </a:stretch>
        </p:blipFill>
        <p:spPr>
          <a:xfrm>
            <a:off x="5470050" y="674046"/>
            <a:ext cx="742764" cy="551530"/>
          </a:xfrm>
          <a:prstGeom prst="rect">
            <a:avLst/>
          </a:prstGeom>
        </p:spPr>
      </p:pic>
      <p:cxnSp>
        <p:nvCxnSpPr>
          <p:cNvPr id="153" name="Straight Connector 152">
            <a:extLst>
              <a:ext uri="{FF2B5EF4-FFF2-40B4-BE49-F238E27FC236}">
                <a16:creationId xmlns:a16="http://schemas.microsoft.com/office/drawing/2014/main" id="{C6DF3F3E-289E-5F44-960B-870337088292}"/>
              </a:ext>
            </a:extLst>
          </p:cNvPr>
          <p:cNvCxnSpPr>
            <a:cxnSpLocks/>
          </p:cNvCxnSpPr>
          <p:nvPr/>
        </p:nvCxnSpPr>
        <p:spPr>
          <a:xfrm flipV="1">
            <a:off x="2841969" y="2031385"/>
            <a:ext cx="0" cy="37937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7A330B2-C0BE-2042-BE8F-0D216DB775B5}"/>
              </a:ext>
            </a:extLst>
          </p:cNvPr>
          <p:cNvCxnSpPr>
            <a:cxnSpLocks/>
          </p:cNvCxnSpPr>
          <p:nvPr/>
        </p:nvCxnSpPr>
        <p:spPr>
          <a:xfrm>
            <a:off x="2729107" y="2410756"/>
            <a:ext cx="225724" cy="0"/>
          </a:xfrm>
          <a:prstGeom prst="line">
            <a:avLst/>
          </a:prstGeom>
          <a:ln w="349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A4CB221E-0226-2E49-AA86-A3BF1DEFBCA8}"/>
              </a:ext>
            </a:extLst>
          </p:cNvPr>
          <p:cNvCxnSpPr>
            <a:cxnSpLocks/>
          </p:cNvCxnSpPr>
          <p:nvPr/>
        </p:nvCxnSpPr>
        <p:spPr>
          <a:xfrm>
            <a:off x="2729107" y="2482764"/>
            <a:ext cx="225724" cy="0"/>
          </a:xfrm>
          <a:prstGeom prst="line">
            <a:avLst/>
          </a:prstGeom>
          <a:ln w="349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9C5A3C76-F6A3-3D4F-B450-7D739A35373F}"/>
              </a:ext>
            </a:extLst>
          </p:cNvPr>
          <p:cNvCxnSpPr>
            <a:cxnSpLocks/>
          </p:cNvCxnSpPr>
          <p:nvPr/>
        </p:nvCxnSpPr>
        <p:spPr>
          <a:xfrm flipV="1">
            <a:off x="2841969" y="2483783"/>
            <a:ext cx="0" cy="38281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77" name="TextBox 176">
            <a:extLst>
              <a:ext uri="{FF2B5EF4-FFF2-40B4-BE49-F238E27FC236}">
                <a16:creationId xmlns:a16="http://schemas.microsoft.com/office/drawing/2014/main" id="{CE7A06DF-0452-4E40-9454-045ADA5B6AD3}"/>
              </a:ext>
            </a:extLst>
          </p:cNvPr>
          <p:cNvSpPr txBox="1"/>
          <p:nvPr/>
        </p:nvSpPr>
        <p:spPr>
          <a:xfrm>
            <a:off x="2217223" y="2239085"/>
            <a:ext cx="629694" cy="369332"/>
          </a:xfrm>
          <a:prstGeom prst="rect">
            <a:avLst/>
          </a:prstGeom>
          <a:noFill/>
        </p:spPr>
        <p:txBody>
          <a:bodyPr wrap="square" rtlCol="0">
            <a:spAutoFit/>
          </a:bodyPr>
          <a:lstStyle/>
          <a:p>
            <a:r>
              <a:rPr lang="en-US" sz="900" dirty="0"/>
              <a:t>capacitor 100 nF</a:t>
            </a:r>
          </a:p>
        </p:txBody>
      </p:sp>
      <p:sp>
        <p:nvSpPr>
          <p:cNvPr id="178" name="TextBox 177">
            <a:extLst>
              <a:ext uri="{FF2B5EF4-FFF2-40B4-BE49-F238E27FC236}">
                <a16:creationId xmlns:a16="http://schemas.microsoft.com/office/drawing/2014/main" id="{4311ECE2-F798-9A4C-9A19-2363DD51705C}"/>
              </a:ext>
            </a:extLst>
          </p:cNvPr>
          <p:cNvSpPr txBox="1"/>
          <p:nvPr/>
        </p:nvSpPr>
        <p:spPr>
          <a:xfrm>
            <a:off x="4914580" y="3782447"/>
            <a:ext cx="3782564" cy="1354217"/>
          </a:xfrm>
          <a:prstGeom prst="rect">
            <a:avLst/>
          </a:prstGeom>
          <a:solidFill>
            <a:srgbClr val="FFC000">
              <a:alpha val="57000"/>
            </a:srgbClr>
          </a:solidFill>
        </p:spPr>
        <p:txBody>
          <a:bodyPr wrap="square" rtlCol="0">
            <a:spAutoFit/>
          </a:bodyPr>
          <a:lstStyle/>
          <a:p>
            <a:r>
              <a:rPr lang="en-US" b="1" i="1" dirty="0"/>
              <a:t>Discussion:</a:t>
            </a:r>
          </a:p>
          <a:p>
            <a:pPr marL="285750" indent="-285750">
              <a:buFont typeface="Arial" panose="020B0604020202020204" pitchFamily="34" charset="0"/>
              <a:buChar char="•"/>
            </a:pPr>
            <a:r>
              <a:rPr lang="en-US" sz="1600" dirty="0"/>
              <a:t>What are the different methods of reading button input?</a:t>
            </a:r>
          </a:p>
          <a:p>
            <a:pPr marL="285750" indent="-285750">
              <a:buFont typeface="Arial" panose="020B0604020202020204" pitchFamily="34" charset="0"/>
              <a:buChar char="•"/>
            </a:pPr>
            <a:r>
              <a:rPr lang="en-US" sz="1600" dirty="0"/>
              <a:t>What are the advantages / disadvantages of each method?</a:t>
            </a:r>
          </a:p>
        </p:txBody>
      </p:sp>
    </p:spTree>
    <p:extLst>
      <p:ext uri="{BB962C8B-B14F-4D97-AF65-F5344CB8AC3E}">
        <p14:creationId xmlns:p14="http://schemas.microsoft.com/office/powerpoint/2010/main" val="3534219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6375"/>
            <a:ext cx="8229600" cy="857250"/>
          </a:xfrm>
        </p:spPr>
        <p:txBody>
          <a:bodyPr/>
          <a:lstStyle/>
          <a:p>
            <a:pPr algn="l"/>
            <a:r>
              <a:rPr lang="nl-NL" dirty="0"/>
              <a:t>Application: rotary encoder</a:t>
            </a:r>
            <a:endParaRPr lang="en-GB" dirty="0"/>
          </a:p>
        </p:txBody>
      </p:sp>
      <p:sp>
        <p:nvSpPr>
          <p:cNvPr id="6" name="Rectangle 5">
            <a:extLst>
              <a:ext uri="{FF2B5EF4-FFF2-40B4-BE49-F238E27FC236}">
                <a16:creationId xmlns:a16="http://schemas.microsoft.com/office/drawing/2014/main" id="{07756BC5-CF27-DE4C-A60E-D72990E7E0AB}"/>
              </a:ext>
            </a:extLst>
          </p:cNvPr>
          <p:cNvSpPr/>
          <p:nvPr/>
        </p:nvSpPr>
        <p:spPr>
          <a:xfrm>
            <a:off x="869977" y="1075711"/>
            <a:ext cx="1368152" cy="1872208"/>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52308B8-5F20-E44B-A6D1-25C3122D4DD8}"/>
              </a:ext>
            </a:extLst>
          </p:cNvPr>
          <p:cNvSpPr txBox="1"/>
          <p:nvPr/>
        </p:nvSpPr>
        <p:spPr>
          <a:xfrm>
            <a:off x="900855" y="1092246"/>
            <a:ext cx="664487" cy="461665"/>
          </a:xfrm>
          <a:prstGeom prst="rect">
            <a:avLst/>
          </a:prstGeom>
          <a:noFill/>
        </p:spPr>
        <p:txBody>
          <a:bodyPr wrap="square" rtlCol="0">
            <a:spAutoFit/>
          </a:bodyPr>
          <a:lstStyle/>
          <a:p>
            <a:r>
              <a:rPr lang="en-US" sz="1200" dirty="0"/>
              <a:t>STM32 board</a:t>
            </a:r>
          </a:p>
        </p:txBody>
      </p:sp>
      <p:sp>
        <p:nvSpPr>
          <p:cNvPr id="37" name="Oval 36">
            <a:extLst>
              <a:ext uri="{FF2B5EF4-FFF2-40B4-BE49-F238E27FC236}">
                <a16:creationId xmlns:a16="http://schemas.microsoft.com/office/drawing/2014/main" id="{AB9428C9-0396-A542-B979-7C8EBF009201}"/>
              </a:ext>
            </a:extLst>
          </p:cNvPr>
          <p:cNvSpPr/>
          <p:nvPr/>
        </p:nvSpPr>
        <p:spPr>
          <a:xfrm>
            <a:off x="2377233" y="1610045"/>
            <a:ext cx="62264" cy="62264"/>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6FD9A6AD-40CF-0541-929F-7526FE7944A8}"/>
              </a:ext>
            </a:extLst>
          </p:cNvPr>
          <p:cNvGrpSpPr/>
          <p:nvPr/>
        </p:nvGrpSpPr>
        <p:grpSpPr>
          <a:xfrm>
            <a:off x="2236884" y="2700523"/>
            <a:ext cx="206280" cy="62264"/>
            <a:chOff x="2483768" y="3517809"/>
            <a:chExt cx="206280" cy="62264"/>
          </a:xfrm>
        </p:grpSpPr>
        <p:cxnSp>
          <p:nvCxnSpPr>
            <p:cNvPr id="34" name="Straight Connector 33">
              <a:extLst>
                <a:ext uri="{FF2B5EF4-FFF2-40B4-BE49-F238E27FC236}">
                  <a16:creationId xmlns:a16="http://schemas.microsoft.com/office/drawing/2014/main" id="{D40277BC-BA00-3047-A5D5-C31792455E07}"/>
                </a:ext>
              </a:extLst>
            </p:cNvPr>
            <p:cNvCxnSpPr/>
            <p:nvPr/>
          </p:nvCxnSpPr>
          <p:spPr>
            <a:xfrm>
              <a:off x="2483768" y="3548942"/>
              <a:ext cx="144016"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B067CA04-F882-484C-8363-2202FBEE5C27}"/>
                </a:ext>
              </a:extLst>
            </p:cNvPr>
            <p:cNvSpPr/>
            <p:nvPr/>
          </p:nvSpPr>
          <p:spPr>
            <a:xfrm>
              <a:off x="2627784" y="3517809"/>
              <a:ext cx="62264" cy="62264"/>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DAAAD6F0-EF03-3D41-9049-C3E29E41C41D}"/>
              </a:ext>
            </a:extLst>
          </p:cNvPr>
          <p:cNvSpPr txBox="1"/>
          <p:nvPr/>
        </p:nvSpPr>
        <p:spPr>
          <a:xfrm>
            <a:off x="1846133" y="2608545"/>
            <a:ext cx="493469" cy="246221"/>
          </a:xfrm>
          <a:prstGeom prst="rect">
            <a:avLst/>
          </a:prstGeom>
          <a:noFill/>
        </p:spPr>
        <p:txBody>
          <a:bodyPr wrap="square" rtlCol="0">
            <a:spAutoFit/>
          </a:bodyPr>
          <a:lstStyle/>
          <a:p>
            <a:r>
              <a:rPr lang="en-US" sz="1000" dirty="0"/>
              <a:t>GND</a:t>
            </a:r>
          </a:p>
        </p:txBody>
      </p:sp>
      <p:sp>
        <p:nvSpPr>
          <p:cNvPr id="11" name="TextBox 10">
            <a:extLst>
              <a:ext uri="{FF2B5EF4-FFF2-40B4-BE49-F238E27FC236}">
                <a16:creationId xmlns:a16="http://schemas.microsoft.com/office/drawing/2014/main" id="{6C6FBF21-ECBC-F540-A02A-10CECBC2796F}"/>
              </a:ext>
            </a:extLst>
          </p:cNvPr>
          <p:cNvSpPr txBox="1"/>
          <p:nvPr/>
        </p:nvSpPr>
        <p:spPr>
          <a:xfrm>
            <a:off x="1921796" y="1694336"/>
            <a:ext cx="432048" cy="246221"/>
          </a:xfrm>
          <a:prstGeom prst="rect">
            <a:avLst/>
          </a:prstGeom>
          <a:noFill/>
        </p:spPr>
        <p:txBody>
          <a:bodyPr wrap="square" rtlCol="0">
            <a:spAutoFit/>
          </a:bodyPr>
          <a:lstStyle/>
          <a:p>
            <a:r>
              <a:rPr lang="en-US" sz="1000" dirty="0"/>
              <a:t>PA0</a:t>
            </a:r>
          </a:p>
        </p:txBody>
      </p:sp>
      <p:sp>
        <p:nvSpPr>
          <p:cNvPr id="17" name="TextBox 16">
            <a:extLst>
              <a:ext uri="{FF2B5EF4-FFF2-40B4-BE49-F238E27FC236}">
                <a16:creationId xmlns:a16="http://schemas.microsoft.com/office/drawing/2014/main" id="{CBB62516-9383-984A-923F-E9E317AD4FC1}"/>
              </a:ext>
            </a:extLst>
          </p:cNvPr>
          <p:cNvSpPr txBox="1"/>
          <p:nvPr/>
        </p:nvSpPr>
        <p:spPr>
          <a:xfrm>
            <a:off x="695138" y="2995133"/>
            <a:ext cx="1905725" cy="276999"/>
          </a:xfrm>
          <a:prstGeom prst="rect">
            <a:avLst/>
          </a:prstGeom>
          <a:noFill/>
        </p:spPr>
        <p:txBody>
          <a:bodyPr wrap="square" rtlCol="0">
            <a:spAutoFit/>
          </a:bodyPr>
          <a:lstStyle/>
          <a:p>
            <a:r>
              <a:rPr lang="en-US" sz="1200" dirty="0"/>
              <a:t>PA0 input in pull-up mode</a:t>
            </a:r>
          </a:p>
        </p:txBody>
      </p:sp>
      <p:cxnSp>
        <p:nvCxnSpPr>
          <p:cNvPr id="23" name="Straight Connector 22">
            <a:extLst>
              <a:ext uri="{FF2B5EF4-FFF2-40B4-BE49-F238E27FC236}">
                <a16:creationId xmlns:a16="http://schemas.microsoft.com/office/drawing/2014/main" id="{72D510B2-9A9C-2E49-851F-83964F86A3B1}"/>
              </a:ext>
            </a:extLst>
          </p:cNvPr>
          <p:cNvCxnSpPr>
            <a:cxnSpLocks/>
            <a:endCxn id="37" idx="2"/>
          </p:cNvCxnSpPr>
          <p:nvPr/>
        </p:nvCxnSpPr>
        <p:spPr>
          <a:xfrm flipV="1">
            <a:off x="2236884" y="1641177"/>
            <a:ext cx="140349" cy="3048"/>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86" name="TextBox 85">
            <a:extLst>
              <a:ext uri="{FF2B5EF4-FFF2-40B4-BE49-F238E27FC236}">
                <a16:creationId xmlns:a16="http://schemas.microsoft.com/office/drawing/2014/main" id="{DC244720-5061-FB49-829F-A738902E52B7}"/>
              </a:ext>
            </a:extLst>
          </p:cNvPr>
          <p:cNvSpPr txBox="1"/>
          <p:nvPr/>
        </p:nvSpPr>
        <p:spPr>
          <a:xfrm>
            <a:off x="5550441" y="1865479"/>
            <a:ext cx="3109621" cy="1200329"/>
          </a:xfrm>
          <a:prstGeom prst="rect">
            <a:avLst/>
          </a:prstGeom>
          <a:solidFill>
            <a:schemeClr val="bg1">
              <a:lumMod val="85000"/>
            </a:schemeClr>
          </a:solidFill>
          <a:ln w="12700">
            <a:solidFill>
              <a:schemeClr val="accent1">
                <a:shade val="95000"/>
                <a:satMod val="105000"/>
              </a:schemeClr>
            </a:solidFill>
          </a:ln>
        </p:spPr>
        <p:txBody>
          <a:bodyPr wrap="square" rtlCol="0">
            <a:spAutoFit/>
          </a:bodyPr>
          <a:lstStyle/>
          <a:p>
            <a:r>
              <a:rPr lang="en-US" sz="1200" b="1" dirty="0"/>
              <a:t>Configuration</a:t>
            </a:r>
            <a:endParaRPr lang="en-US" sz="1200" dirty="0"/>
          </a:p>
          <a:p>
            <a:pPr marL="342900" indent="-342900">
              <a:buFont typeface="+mj-lt"/>
              <a:buAutoNum type="arabicPeriod"/>
            </a:pPr>
            <a:r>
              <a:rPr lang="en-US" sz="1200" dirty="0"/>
              <a:t>Similar as for two buttons</a:t>
            </a:r>
          </a:p>
          <a:p>
            <a:pPr marL="342900" indent="-342900">
              <a:buFont typeface="+mj-lt"/>
              <a:buAutoNum type="arabicPeriod"/>
            </a:pPr>
            <a:r>
              <a:rPr lang="en-US" sz="1200" dirty="0"/>
              <a:t>No pull-up resistors needed, they are already inside the Keyes KY-040</a:t>
            </a:r>
          </a:p>
          <a:p>
            <a:pPr marL="342900" indent="-342900">
              <a:buFont typeface="+mj-lt"/>
              <a:buAutoNum type="arabicPeriod"/>
            </a:pPr>
            <a:r>
              <a:rPr lang="en-US" sz="1200" dirty="0"/>
              <a:t>2x capacitor 100 nF for debouncing.</a:t>
            </a:r>
            <a:br>
              <a:rPr lang="en-US" sz="1200" dirty="0"/>
            </a:br>
            <a:r>
              <a:rPr lang="en-US" sz="1200" dirty="0"/>
              <a:t>No debouncing in sw. needed then.</a:t>
            </a:r>
          </a:p>
        </p:txBody>
      </p:sp>
      <p:cxnSp>
        <p:nvCxnSpPr>
          <p:cNvPr id="89" name="Straight Connector 88">
            <a:extLst>
              <a:ext uri="{FF2B5EF4-FFF2-40B4-BE49-F238E27FC236}">
                <a16:creationId xmlns:a16="http://schemas.microsoft.com/office/drawing/2014/main" id="{A924066E-8935-E340-90F1-5C17007C4470}"/>
              </a:ext>
            </a:extLst>
          </p:cNvPr>
          <p:cNvCxnSpPr>
            <a:cxnSpLocks/>
          </p:cNvCxnSpPr>
          <p:nvPr/>
        </p:nvCxnSpPr>
        <p:spPr>
          <a:xfrm>
            <a:off x="1116410" y="3524125"/>
            <a:ext cx="26789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016E4251-AACE-3C46-929B-B82F91B31298}"/>
              </a:ext>
            </a:extLst>
          </p:cNvPr>
          <p:cNvCxnSpPr>
            <a:cxnSpLocks/>
          </p:cNvCxnSpPr>
          <p:nvPr/>
        </p:nvCxnSpPr>
        <p:spPr>
          <a:xfrm>
            <a:off x="1384306" y="3512078"/>
            <a:ext cx="0" cy="313163"/>
          </a:xfrm>
          <a:prstGeom prst="line">
            <a:avLst/>
          </a:prstGeom>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a16="http://schemas.microsoft.com/office/drawing/2014/main" id="{2E47916D-A53A-B94A-B6D5-012E9C0F9681}"/>
              </a:ext>
            </a:extLst>
          </p:cNvPr>
          <p:cNvSpPr txBox="1"/>
          <p:nvPr/>
        </p:nvSpPr>
        <p:spPr>
          <a:xfrm>
            <a:off x="742298" y="3382620"/>
            <a:ext cx="472183" cy="276999"/>
          </a:xfrm>
          <a:prstGeom prst="rect">
            <a:avLst/>
          </a:prstGeom>
          <a:noFill/>
        </p:spPr>
        <p:txBody>
          <a:bodyPr wrap="square" rtlCol="0">
            <a:spAutoFit/>
          </a:bodyPr>
          <a:lstStyle/>
          <a:p>
            <a:r>
              <a:rPr lang="en-US" sz="1200" dirty="0"/>
              <a:t>DT</a:t>
            </a:r>
          </a:p>
        </p:txBody>
      </p:sp>
      <p:grpSp>
        <p:nvGrpSpPr>
          <p:cNvPr id="100" name="Group 99">
            <a:extLst>
              <a:ext uri="{FF2B5EF4-FFF2-40B4-BE49-F238E27FC236}">
                <a16:creationId xmlns:a16="http://schemas.microsoft.com/office/drawing/2014/main" id="{92C53C46-2D01-0844-B76F-7293CC30954D}"/>
              </a:ext>
            </a:extLst>
          </p:cNvPr>
          <p:cNvGrpSpPr/>
          <p:nvPr/>
        </p:nvGrpSpPr>
        <p:grpSpPr>
          <a:xfrm>
            <a:off x="1326655" y="2145254"/>
            <a:ext cx="256858" cy="130560"/>
            <a:chOff x="457200" y="2283718"/>
            <a:chExt cx="622264" cy="309029"/>
          </a:xfrm>
        </p:grpSpPr>
        <p:cxnSp>
          <p:nvCxnSpPr>
            <p:cNvPr id="101" name="Straight Connector 100">
              <a:extLst>
                <a:ext uri="{FF2B5EF4-FFF2-40B4-BE49-F238E27FC236}">
                  <a16:creationId xmlns:a16="http://schemas.microsoft.com/office/drawing/2014/main" id="{74E26DAA-6A09-8241-8B98-E9FB87A0F832}"/>
                </a:ext>
              </a:extLst>
            </p:cNvPr>
            <p:cNvCxnSpPr>
              <a:cxnSpLocks/>
            </p:cNvCxnSpPr>
            <p:nvPr/>
          </p:nvCxnSpPr>
          <p:spPr>
            <a:xfrm flipV="1">
              <a:off x="457200" y="2338272"/>
              <a:ext cx="298376" cy="254475"/>
            </a:xfrm>
            <a:prstGeom prst="line">
              <a:avLst/>
            </a:prstGeom>
            <a:ln w="9525">
              <a:solidFill>
                <a:srgbClr val="FF0000"/>
              </a:solidFill>
              <a:tailEnd w="lg" len="med"/>
            </a:ln>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D5A774C4-4A2F-3A48-9EAC-76485A5007E1}"/>
                </a:ext>
              </a:extLst>
            </p:cNvPr>
            <p:cNvCxnSpPr>
              <a:cxnSpLocks/>
            </p:cNvCxnSpPr>
            <p:nvPr/>
          </p:nvCxnSpPr>
          <p:spPr>
            <a:xfrm>
              <a:off x="755576" y="2338272"/>
              <a:ext cx="0" cy="212481"/>
            </a:xfrm>
            <a:prstGeom prst="line">
              <a:avLst/>
            </a:prstGeom>
            <a:ln w="9525">
              <a:solidFill>
                <a:srgbClr val="FF0000"/>
              </a:solidFill>
              <a:tailEnd w="lg" len="med"/>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7284ADD-FFBB-0441-A822-949626C031BF}"/>
                </a:ext>
              </a:extLst>
            </p:cNvPr>
            <p:cNvCxnSpPr>
              <a:cxnSpLocks/>
            </p:cNvCxnSpPr>
            <p:nvPr/>
          </p:nvCxnSpPr>
          <p:spPr>
            <a:xfrm flipV="1">
              <a:off x="755575" y="2283718"/>
              <a:ext cx="323889" cy="267036"/>
            </a:xfrm>
            <a:prstGeom prst="line">
              <a:avLst/>
            </a:prstGeom>
            <a:ln w="9525">
              <a:solidFill>
                <a:srgbClr val="FF0000"/>
              </a:solidFill>
              <a:tailEnd type="triangle" w="sm" len="med"/>
            </a:ln>
          </p:spPr>
          <p:style>
            <a:lnRef idx="2">
              <a:schemeClr val="accent1"/>
            </a:lnRef>
            <a:fillRef idx="0">
              <a:schemeClr val="accent1"/>
            </a:fillRef>
            <a:effectRef idx="1">
              <a:schemeClr val="accent1"/>
            </a:effectRef>
            <a:fontRef idx="minor">
              <a:schemeClr val="tx1"/>
            </a:fontRef>
          </p:style>
        </p:cxnSp>
      </p:grpSp>
      <p:sp>
        <p:nvSpPr>
          <p:cNvPr id="104" name="Rectangle 103">
            <a:extLst>
              <a:ext uri="{FF2B5EF4-FFF2-40B4-BE49-F238E27FC236}">
                <a16:creationId xmlns:a16="http://schemas.microsoft.com/office/drawing/2014/main" id="{589DF434-5546-5945-8ABF-4C619F284DD6}"/>
              </a:ext>
            </a:extLst>
          </p:cNvPr>
          <p:cNvSpPr/>
          <p:nvPr/>
        </p:nvSpPr>
        <p:spPr>
          <a:xfrm>
            <a:off x="1032186" y="2337527"/>
            <a:ext cx="490843" cy="3091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cpu</a:t>
            </a:r>
          </a:p>
        </p:txBody>
      </p:sp>
      <p:sp>
        <p:nvSpPr>
          <p:cNvPr id="118" name="Freeform 117">
            <a:extLst>
              <a:ext uri="{FF2B5EF4-FFF2-40B4-BE49-F238E27FC236}">
                <a16:creationId xmlns:a16="http://schemas.microsoft.com/office/drawing/2014/main" id="{7A73CE18-8820-F543-AD13-D132D89A54EE}"/>
              </a:ext>
            </a:extLst>
          </p:cNvPr>
          <p:cNvSpPr/>
          <p:nvPr/>
        </p:nvSpPr>
        <p:spPr>
          <a:xfrm>
            <a:off x="1072264" y="2020476"/>
            <a:ext cx="416963" cy="126488"/>
          </a:xfrm>
          <a:custGeom>
            <a:avLst/>
            <a:gdLst>
              <a:gd name="connsiteX0" fmla="*/ 0 w 702691"/>
              <a:gd name="connsiteY0" fmla="*/ 0 h 153151"/>
              <a:gd name="connsiteX1" fmla="*/ 702691 w 702691"/>
              <a:gd name="connsiteY1" fmla="*/ 0 h 153151"/>
              <a:gd name="connsiteX2" fmla="*/ 608098 w 702691"/>
              <a:gd name="connsiteY2" fmla="*/ 153151 h 153151"/>
              <a:gd name="connsiteX3" fmla="*/ 81079 w 702691"/>
              <a:gd name="connsiteY3" fmla="*/ 148647 h 153151"/>
              <a:gd name="connsiteX4" fmla="*/ 0 w 702691"/>
              <a:gd name="connsiteY4" fmla="*/ 0 h 153151"/>
              <a:gd name="connsiteX0" fmla="*/ 0 w 702691"/>
              <a:gd name="connsiteY0" fmla="*/ 0 h 157656"/>
              <a:gd name="connsiteX1" fmla="*/ 702691 w 702691"/>
              <a:gd name="connsiteY1" fmla="*/ 0 h 157656"/>
              <a:gd name="connsiteX2" fmla="*/ 608098 w 702691"/>
              <a:gd name="connsiteY2" fmla="*/ 153151 h 157656"/>
              <a:gd name="connsiteX3" fmla="*/ 81079 w 702691"/>
              <a:gd name="connsiteY3" fmla="*/ 157656 h 157656"/>
              <a:gd name="connsiteX4" fmla="*/ 0 w 702691"/>
              <a:gd name="connsiteY4" fmla="*/ 0 h 157656"/>
              <a:gd name="connsiteX0" fmla="*/ 0 w 702691"/>
              <a:gd name="connsiteY0" fmla="*/ 0 h 153152"/>
              <a:gd name="connsiteX1" fmla="*/ 702691 w 702691"/>
              <a:gd name="connsiteY1" fmla="*/ 0 h 153152"/>
              <a:gd name="connsiteX2" fmla="*/ 608098 w 702691"/>
              <a:gd name="connsiteY2" fmla="*/ 153151 h 153152"/>
              <a:gd name="connsiteX3" fmla="*/ 58557 w 702691"/>
              <a:gd name="connsiteY3" fmla="*/ 153152 h 153152"/>
              <a:gd name="connsiteX4" fmla="*/ 0 w 702691"/>
              <a:gd name="connsiteY4" fmla="*/ 0 h 153152"/>
              <a:gd name="connsiteX0" fmla="*/ 0 w 702691"/>
              <a:gd name="connsiteY0" fmla="*/ 0 h 157656"/>
              <a:gd name="connsiteX1" fmla="*/ 702691 w 702691"/>
              <a:gd name="connsiteY1" fmla="*/ 0 h 157656"/>
              <a:gd name="connsiteX2" fmla="*/ 657647 w 702691"/>
              <a:gd name="connsiteY2" fmla="*/ 157656 h 157656"/>
              <a:gd name="connsiteX3" fmla="*/ 58557 w 702691"/>
              <a:gd name="connsiteY3" fmla="*/ 153152 h 157656"/>
              <a:gd name="connsiteX4" fmla="*/ 0 w 702691"/>
              <a:gd name="connsiteY4" fmla="*/ 0 h 157656"/>
              <a:gd name="connsiteX0" fmla="*/ 0 w 702691"/>
              <a:gd name="connsiteY0" fmla="*/ 0 h 153152"/>
              <a:gd name="connsiteX1" fmla="*/ 702691 w 702691"/>
              <a:gd name="connsiteY1" fmla="*/ 0 h 153152"/>
              <a:gd name="connsiteX2" fmla="*/ 648638 w 702691"/>
              <a:gd name="connsiteY2" fmla="*/ 153151 h 153152"/>
              <a:gd name="connsiteX3" fmla="*/ 58557 w 702691"/>
              <a:gd name="connsiteY3" fmla="*/ 153152 h 153152"/>
              <a:gd name="connsiteX4" fmla="*/ 0 w 702691"/>
              <a:gd name="connsiteY4" fmla="*/ 0 h 153152"/>
              <a:gd name="connsiteX0" fmla="*/ 0 w 702691"/>
              <a:gd name="connsiteY0" fmla="*/ 0 h 157094"/>
              <a:gd name="connsiteX1" fmla="*/ 702691 w 702691"/>
              <a:gd name="connsiteY1" fmla="*/ 0 h 157094"/>
              <a:gd name="connsiteX2" fmla="*/ 637937 w 702691"/>
              <a:gd name="connsiteY2" fmla="*/ 157094 h 157094"/>
              <a:gd name="connsiteX3" fmla="*/ 58557 w 702691"/>
              <a:gd name="connsiteY3" fmla="*/ 153152 h 157094"/>
              <a:gd name="connsiteX4" fmla="*/ 0 w 702691"/>
              <a:gd name="connsiteY4" fmla="*/ 0 h 157094"/>
              <a:gd name="connsiteX0" fmla="*/ 0 w 702691"/>
              <a:gd name="connsiteY0" fmla="*/ 0 h 157094"/>
              <a:gd name="connsiteX1" fmla="*/ 702691 w 702691"/>
              <a:gd name="connsiteY1" fmla="*/ 0 h 157094"/>
              <a:gd name="connsiteX2" fmla="*/ 621884 w 702691"/>
              <a:gd name="connsiteY2" fmla="*/ 157094 h 157094"/>
              <a:gd name="connsiteX3" fmla="*/ 58557 w 702691"/>
              <a:gd name="connsiteY3" fmla="*/ 153152 h 157094"/>
              <a:gd name="connsiteX4" fmla="*/ 0 w 702691"/>
              <a:gd name="connsiteY4" fmla="*/ 0 h 157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691" h="157094">
                <a:moveTo>
                  <a:pt x="0" y="0"/>
                </a:moveTo>
                <a:lnTo>
                  <a:pt x="702691" y="0"/>
                </a:lnTo>
                <a:lnTo>
                  <a:pt x="621884" y="157094"/>
                </a:lnTo>
                <a:lnTo>
                  <a:pt x="58557" y="153152"/>
                </a:lnTo>
                <a:lnTo>
                  <a:pt x="0" y="0"/>
                </a:lnTo>
                <a:close/>
              </a:path>
            </a:pathLst>
          </a:cu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mux</a:t>
            </a:r>
          </a:p>
        </p:txBody>
      </p:sp>
      <p:cxnSp>
        <p:nvCxnSpPr>
          <p:cNvPr id="120" name="Straight Connector 119">
            <a:extLst>
              <a:ext uri="{FF2B5EF4-FFF2-40B4-BE49-F238E27FC236}">
                <a16:creationId xmlns:a16="http://schemas.microsoft.com/office/drawing/2014/main" id="{5B48B3D1-E859-CF4C-9007-16A8B6351F5E}"/>
              </a:ext>
            </a:extLst>
          </p:cNvPr>
          <p:cNvCxnSpPr>
            <a:cxnSpLocks/>
          </p:cNvCxnSpPr>
          <p:nvPr/>
        </p:nvCxnSpPr>
        <p:spPr>
          <a:xfrm flipH="1">
            <a:off x="1277608" y="1896639"/>
            <a:ext cx="959276"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0AE42E54-2AF5-4A4B-BB35-5DB787E3BD7B}"/>
              </a:ext>
            </a:extLst>
          </p:cNvPr>
          <p:cNvCxnSpPr>
            <a:cxnSpLocks/>
          </p:cNvCxnSpPr>
          <p:nvPr/>
        </p:nvCxnSpPr>
        <p:spPr>
          <a:xfrm>
            <a:off x="1277608" y="1896639"/>
            <a:ext cx="0" cy="126839"/>
          </a:xfrm>
          <a:prstGeom prst="line">
            <a:avLst/>
          </a:prstGeom>
          <a:ln w="9525">
            <a:solidFill>
              <a:schemeClr val="tx1"/>
            </a:solidFill>
            <a:tailEnd type="triangle" w="sm" len="sm"/>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D5F34423-EB4B-1D48-BD25-281C4D47C3AA}"/>
              </a:ext>
            </a:extLst>
          </p:cNvPr>
          <p:cNvSpPr txBox="1"/>
          <p:nvPr/>
        </p:nvSpPr>
        <p:spPr>
          <a:xfrm>
            <a:off x="1511529" y="2020476"/>
            <a:ext cx="631688" cy="369332"/>
          </a:xfrm>
          <a:prstGeom prst="rect">
            <a:avLst/>
          </a:prstGeom>
          <a:noFill/>
        </p:spPr>
        <p:txBody>
          <a:bodyPr wrap="square" rtlCol="0">
            <a:spAutoFit/>
          </a:bodyPr>
          <a:lstStyle/>
          <a:p>
            <a:r>
              <a:rPr lang="en-US" sz="900" dirty="0"/>
              <a:t>EXTI* interrupt</a:t>
            </a:r>
          </a:p>
        </p:txBody>
      </p:sp>
      <p:cxnSp>
        <p:nvCxnSpPr>
          <p:cNvPr id="127" name="Straight Connector 126">
            <a:extLst>
              <a:ext uri="{FF2B5EF4-FFF2-40B4-BE49-F238E27FC236}">
                <a16:creationId xmlns:a16="http://schemas.microsoft.com/office/drawing/2014/main" id="{0801ABA0-11D2-8A4D-B18D-1AE08DF9820D}"/>
              </a:ext>
            </a:extLst>
          </p:cNvPr>
          <p:cNvCxnSpPr>
            <a:cxnSpLocks/>
            <a:endCxn id="104" idx="0"/>
          </p:cNvCxnSpPr>
          <p:nvPr/>
        </p:nvCxnSpPr>
        <p:spPr>
          <a:xfrm>
            <a:off x="1277608" y="2154286"/>
            <a:ext cx="0" cy="183241"/>
          </a:xfrm>
          <a:prstGeom prst="line">
            <a:avLst/>
          </a:prstGeom>
          <a:ln w="9525">
            <a:solidFill>
              <a:schemeClr val="tx1"/>
            </a:solidFill>
            <a:tailEnd type="triangle" w="sm" len="sm"/>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AB3CC179-A57D-F844-BC86-FC91DF9F6254}"/>
              </a:ext>
            </a:extLst>
          </p:cNvPr>
          <p:cNvPicPr>
            <a:picLocks noChangeAspect="1"/>
          </p:cNvPicPr>
          <p:nvPr/>
        </p:nvPicPr>
        <p:blipFill>
          <a:blip r:embed="rId3"/>
          <a:stretch>
            <a:fillRect/>
          </a:stretch>
        </p:blipFill>
        <p:spPr>
          <a:xfrm>
            <a:off x="5565111" y="338611"/>
            <a:ext cx="1340218" cy="1081261"/>
          </a:xfrm>
          <a:prstGeom prst="rect">
            <a:avLst/>
          </a:prstGeom>
        </p:spPr>
      </p:pic>
      <p:grpSp>
        <p:nvGrpSpPr>
          <p:cNvPr id="39" name="Group 38">
            <a:extLst>
              <a:ext uri="{FF2B5EF4-FFF2-40B4-BE49-F238E27FC236}">
                <a16:creationId xmlns:a16="http://schemas.microsoft.com/office/drawing/2014/main" id="{7282F740-FA17-E742-96E0-39182D0651E6}"/>
              </a:ext>
            </a:extLst>
          </p:cNvPr>
          <p:cNvGrpSpPr/>
          <p:nvPr/>
        </p:nvGrpSpPr>
        <p:grpSpPr>
          <a:xfrm>
            <a:off x="3767343" y="1869738"/>
            <a:ext cx="1548664" cy="866476"/>
            <a:chOff x="5319869" y="2622225"/>
            <a:chExt cx="1548664" cy="866476"/>
          </a:xfrm>
        </p:grpSpPr>
        <p:pic>
          <p:nvPicPr>
            <p:cNvPr id="4" name="Picture 3">
              <a:extLst>
                <a:ext uri="{FF2B5EF4-FFF2-40B4-BE49-F238E27FC236}">
                  <a16:creationId xmlns:a16="http://schemas.microsoft.com/office/drawing/2014/main" id="{DEF6BD81-4AE3-464C-94E3-D43C1C60B22F}"/>
                </a:ext>
              </a:extLst>
            </p:cNvPr>
            <p:cNvPicPr>
              <a:picLocks noChangeAspect="1"/>
            </p:cNvPicPr>
            <p:nvPr/>
          </p:nvPicPr>
          <p:blipFill>
            <a:blip r:embed="rId4"/>
            <a:stretch>
              <a:fillRect/>
            </a:stretch>
          </p:blipFill>
          <p:spPr>
            <a:xfrm flipH="1" flipV="1">
              <a:off x="5319869" y="2622225"/>
              <a:ext cx="1548664" cy="866476"/>
            </a:xfrm>
            <a:prstGeom prst="rect">
              <a:avLst/>
            </a:prstGeom>
          </p:spPr>
        </p:pic>
        <p:sp>
          <p:nvSpPr>
            <p:cNvPr id="38" name="TextBox 37">
              <a:extLst>
                <a:ext uri="{FF2B5EF4-FFF2-40B4-BE49-F238E27FC236}">
                  <a16:creationId xmlns:a16="http://schemas.microsoft.com/office/drawing/2014/main" id="{D9F0CD82-DAB5-2748-BBBE-53CFE8E06853}"/>
                </a:ext>
              </a:extLst>
            </p:cNvPr>
            <p:cNvSpPr txBox="1"/>
            <p:nvPr/>
          </p:nvSpPr>
          <p:spPr>
            <a:xfrm>
              <a:off x="5477956" y="2701520"/>
              <a:ext cx="377374" cy="707886"/>
            </a:xfrm>
            <a:prstGeom prst="rect">
              <a:avLst/>
            </a:prstGeom>
            <a:solidFill>
              <a:schemeClr val="tx2">
                <a:lumMod val="75000"/>
              </a:schemeClr>
            </a:solidFill>
          </p:spPr>
          <p:txBody>
            <a:bodyPr wrap="square" rtlCol="0">
              <a:spAutoFit/>
            </a:bodyPr>
            <a:lstStyle/>
            <a:p>
              <a:r>
                <a:rPr lang="en-US" sz="800" dirty="0">
                  <a:solidFill>
                    <a:schemeClr val="bg1"/>
                  </a:solidFill>
                </a:rPr>
                <a:t>GND</a:t>
              </a:r>
            </a:p>
            <a:p>
              <a:r>
                <a:rPr lang="en-US" sz="800" dirty="0">
                  <a:solidFill>
                    <a:schemeClr val="bg1"/>
                  </a:solidFill>
                </a:rPr>
                <a:t>+</a:t>
              </a:r>
              <a:br>
                <a:rPr lang="en-US" sz="800" dirty="0">
                  <a:solidFill>
                    <a:schemeClr val="bg1"/>
                  </a:solidFill>
                </a:rPr>
              </a:br>
              <a:r>
                <a:rPr lang="en-US" sz="800" dirty="0">
                  <a:solidFill>
                    <a:schemeClr val="bg1"/>
                  </a:solidFill>
                </a:rPr>
                <a:t>SW</a:t>
              </a:r>
              <a:br>
                <a:rPr lang="en-US" sz="800" dirty="0">
                  <a:solidFill>
                    <a:schemeClr val="bg1"/>
                  </a:solidFill>
                </a:rPr>
              </a:br>
              <a:r>
                <a:rPr lang="en-US" sz="800" dirty="0">
                  <a:solidFill>
                    <a:schemeClr val="bg1"/>
                  </a:solidFill>
                </a:rPr>
                <a:t>DT</a:t>
              </a:r>
              <a:br>
                <a:rPr lang="en-US" sz="800" dirty="0">
                  <a:solidFill>
                    <a:schemeClr val="bg1"/>
                  </a:solidFill>
                </a:rPr>
              </a:br>
              <a:r>
                <a:rPr lang="en-US" sz="800" dirty="0">
                  <a:solidFill>
                    <a:schemeClr val="bg1"/>
                  </a:solidFill>
                </a:rPr>
                <a:t>CLK</a:t>
              </a:r>
              <a:endParaRPr lang="en-US" sz="900" dirty="0">
                <a:solidFill>
                  <a:schemeClr val="bg1"/>
                </a:solidFill>
              </a:endParaRPr>
            </a:p>
          </p:txBody>
        </p:sp>
      </p:grpSp>
      <p:sp>
        <p:nvSpPr>
          <p:cNvPr id="82" name="Oval 81">
            <a:extLst>
              <a:ext uri="{FF2B5EF4-FFF2-40B4-BE49-F238E27FC236}">
                <a16:creationId xmlns:a16="http://schemas.microsoft.com/office/drawing/2014/main" id="{F3EBB7DF-AC01-7B43-948F-5C8B0DA27BEA}"/>
              </a:ext>
            </a:extLst>
          </p:cNvPr>
          <p:cNvSpPr/>
          <p:nvPr/>
        </p:nvSpPr>
        <p:spPr>
          <a:xfrm>
            <a:off x="2385294" y="1865479"/>
            <a:ext cx="62264" cy="62264"/>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3" name="Straight Connector 82">
            <a:extLst>
              <a:ext uri="{FF2B5EF4-FFF2-40B4-BE49-F238E27FC236}">
                <a16:creationId xmlns:a16="http://schemas.microsoft.com/office/drawing/2014/main" id="{9EE7ACB1-B761-F044-BA02-84534409465A}"/>
              </a:ext>
            </a:extLst>
          </p:cNvPr>
          <p:cNvCxnSpPr>
            <a:cxnSpLocks/>
          </p:cNvCxnSpPr>
          <p:nvPr/>
        </p:nvCxnSpPr>
        <p:spPr>
          <a:xfrm flipV="1">
            <a:off x="2243329" y="1896639"/>
            <a:ext cx="140999" cy="1854"/>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D0BDA2D3-FCAA-4545-B574-151BC57D9508}"/>
              </a:ext>
            </a:extLst>
          </p:cNvPr>
          <p:cNvSpPr txBox="1"/>
          <p:nvPr/>
        </p:nvSpPr>
        <p:spPr>
          <a:xfrm>
            <a:off x="1921796" y="1511605"/>
            <a:ext cx="432048" cy="246221"/>
          </a:xfrm>
          <a:prstGeom prst="rect">
            <a:avLst/>
          </a:prstGeom>
          <a:noFill/>
        </p:spPr>
        <p:txBody>
          <a:bodyPr wrap="square" rtlCol="0">
            <a:spAutoFit/>
          </a:bodyPr>
          <a:lstStyle/>
          <a:p>
            <a:r>
              <a:rPr lang="en-US" sz="1000" dirty="0"/>
              <a:t>PB0</a:t>
            </a:r>
          </a:p>
        </p:txBody>
      </p:sp>
      <p:cxnSp>
        <p:nvCxnSpPr>
          <p:cNvPr id="52" name="Straight Connector 51">
            <a:extLst>
              <a:ext uri="{FF2B5EF4-FFF2-40B4-BE49-F238E27FC236}">
                <a16:creationId xmlns:a16="http://schemas.microsoft.com/office/drawing/2014/main" id="{CA4BC1BD-07CC-7849-8D74-CAA4676F6A61}"/>
              </a:ext>
            </a:extLst>
          </p:cNvPr>
          <p:cNvCxnSpPr>
            <a:cxnSpLocks/>
            <a:stCxn id="35" idx="6"/>
          </p:cNvCxnSpPr>
          <p:nvPr/>
        </p:nvCxnSpPr>
        <p:spPr>
          <a:xfrm>
            <a:off x="2443164" y="2731655"/>
            <a:ext cx="278458"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AE3A368E-E7FA-1C4E-897D-A87531B16E40}"/>
              </a:ext>
            </a:extLst>
          </p:cNvPr>
          <p:cNvCxnSpPr>
            <a:cxnSpLocks/>
          </p:cNvCxnSpPr>
          <p:nvPr/>
        </p:nvCxnSpPr>
        <p:spPr>
          <a:xfrm flipV="1">
            <a:off x="2717889" y="2072973"/>
            <a:ext cx="1044439" cy="288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EC175FD3-3D0E-D04D-801D-B6CBA7843C3E}"/>
              </a:ext>
            </a:extLst>
          </p:cNvPr>
          <p:cNvCxnSpPr>
            <a:cxnSpLocks/>
          </p:cNvCxnSpPr>
          <p:nvPr/>
        </p:nvCxnSpPr>
        <p:spPr>
          <a:xfrm flipV="1">
            <a:off x="2721622" y="2083720"/>
            <a:ext cx="0" cy="64793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560C30B-CB2A-124E-B5A3-35296205E154}"/>
              </a:ext>
            </a:extLst>
          </p:cNvPr>
          <p:cNvCxnSpPr>
            <a:cxnSpLocks/>
          </p:cNvCxnSpPr>
          <p:nvPr/>
        </p:nvCxnSpPr>
        <p:spPr>
          <a:xfrm>
            <a:off x="2416426" y="2526289"/>
            <a:ext cx="1345902"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156D0853-5FA5-B24C-A0FF-B9E3DADC2103}"/>
              </a:ext>
            </a:extLst>
          </p:cNvPr>
          <p:cNvCxnSpPr>
            <a:cxnSpLocks/>
            <a:endCxn id="82" idx="4"/>
          </p:cNvCxnSpPr>
          <p:nvPr/>
        </p:nvCxnSpPr>
        <p:spPr>
          <a:xfrm flipV="1">
            <a:off x="2416426" y="1927743"/>
            <a:ext cx="0" cy="598499"/>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6043A670-1AA7-884B-AD92-F96826F438EF}"/>
              </a:ext>
            </a:extLst>
          </p:cNvPr>
          <p:cNvCxnSpPr>
            <a:cxnSpLocks/>
          </p:cNvCxnSpPr>
          <p:nvPr/>
        </p:nvCxnSpPr>
        <p:spPr>
          <a:xfrm>
            <a:off x="3010517" y="2408500"/>
            <a:ext cx="751811"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AF117CC6-25DF-DD44-83AA-6B1FC232B7F1}"/>
              </a:ext>
            </a:extLst>
          </p:cNvPr>
          <p:cNvCxnSpPr>
            <a:cxnSpLocks/>
          </p:cNvCxnSpPr>
          <p:nvPr/>
        </p:nvCxnSpPr>
        <p:spPr>
          <a:xfrm flipV="1">
            <a:off x="3008815" y="1645424"/>
            <a:ext cx="0" cy="76226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B51E5CE3-837B-0C46-B5E2-344EC69DF9CC}"/>
              </a:ext>
            </a:extLst>
          </p:cNvPr>
          <p:cNvCxnSpPr>
            <a:cxnSpLocks/>
            <a:endCxn id="37" idx="6"/>
          </p:cNvCxnSpPr>
          <p:nvPr/>
        </p:nvCxnSpPr>
        <p:spPr>
          <a:xfrm flipH="1">
            <a:off x="2439497" y="1641177"/>
            <a:ext cx="569317"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41" name="TextBox 140">
            <a:extLst>
              <a:ext uri="{FF2B5EF4-FFF2-40B4-BE49-F238E27FC236}">
                <a16:creationId xmlns:a16="http://schemas.microsoft.com/office/drawing/2014/main" id="{145C97DF-1C59-5749-B106-D0A876F5651F}"/>
              </a:ext>
            </a:extLst>
          </p:cNvPr>
          <p:cNvSpPr txBox="1"/>
          <p:nvPr/>
        </p:nvSpPr>
        <p:spPr>
          <a:xfrm>
            <a:off x="3923670" y="2705842"/>
            <a:ext cx="1143277" cy="461665"/>
          </a:xfrm>
          <a:prstGeom prst="rect">
            <a:avLst/>
          </a:prstGeom>
          <a:noFill/>
        </p:spPr>
        <p:txBody>
          <a:bodyPr wrap="square" rtlCol="0">
            <a:spAutoFit/>
          </a:bodyPr>
          <a:lstStyle/>
          <a:p>
            <a:r>
              <a:rPr lang="en-US" sz="1200" dirty="0"/>
              <a:t>Keyes KY-040 rotary encoder</a:t>
            </a:r>
          </a:p>
        </p:txBody>
      </p:sp>
      <p:cxnSp>
        <p:nvCxnSpPr>
          <p:cNvPr id="147" name="Straight Connector 146">
            <a:extLst>
              <a:ext uri="{FF2B5EF4-FFF2-40B4-BE49-F238E27FC236}">
                <a16:creationId xmlns:a16="http://schemas.microsoft.com/office/drawing/2014/main" id="{651EB753-E9A8-1048-9FA0-3784345A87F1}"/>
              </a:ext>
            </a:extLst>
          </p:cNvPr>
          <p:cNvCxnSpPr>
            <a:cxnSpLocks/>
          </p:cNvCxnSpPr>
          <p:nvPr/>
        </p:nvCxnSpPr>
        <p:spPr>
          <a:xfrm flipV="1">
            <a:off x="3194835" y="2078648"/>
            <a:ext cx="0" cy="12419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BAAD8A16-3343-4543-A9A6-E8A79255CAE0}"/>
              </a:ext>
            </a:extLst>
          </p:cNvPr>
          <p:cNvCxnSpPr>
            <a:cxnSpLocks/>
          </p:cNvCxnSpPr>
          <p:nvPr/>
        </p:nvCxnSpPr>
        <p:spPr>
          <a:xfrm>
            <a:off x="3081973" y="2202845"/>
            <a:ext cx="225724" cy="0"/>
          </a:xfrm>
          <a:prstGeom prst="line">
            <a:avLst/>
          </a:prstGeom>
          <a:ln w="349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14B986B2-D9AA-A44F-8E29-C2F807A626FB}"/>
              </a:ext>
            </a:extLst>
          </p:cNvPr>
          <p:cNvCxnSpPr>
            <a:cxnSpLocks/>
          </p:cNvCxnSpPr>
          <p:nvPr/>
        </p:nvCxnSpPr>
        <p:spPr>
          <a:xfrm>
            <a:off x="3081973" y="2274853"/>
            <a:ext cx="225724" cy="0"/>
          </a:xfrm>
          <a:prstGeom prst="line">
            <a:avLst/>
          </a:prstGeom>
          <a:ln w="349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9C4C1B62-A919-7045-80F1-8DA0AC5ADE4B}"/>
              </a:ext>
            </a:extLst>
          </p:cNvPr>
          <p:cNvCxnSpPr>
            <a:cxnSpLocks/>
          </p:cNvCxnSpPr>
          <p:nvPr/>
        </p:nvCxnSpPr>
        <p:spPr>
          <a:xfrm flipV="1">
            <a:off x="3194835" y="2275872"/>
            <a:ext cx="0" cy="137491"/>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36B28CBC-135B-084A-BE80-BFD9A5CD6941}"/>
              </a:ext>
            </a:extLst>
          </p:cNvPr>
          <p:cNvCxnSpPr>
            <a:cxnSpLocks/>
          </p:cNvCxnSpPr>
          <p:nvPr/>
        </p:nvCxnSpPr>
        <p:spPr>
          <a:xfrm flipV="1">
            <a:off x="3480208" y="2078648"/>
            <a:ext cx="0" cy="12419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8B75856B-4077-5543-BD9C-91420BA46A67}"/>
              </a:ext>
            </a:extLst>
          </p:cNvPr>
          <p:cNvCxnSpPr>
            <a:cxnSpLocks/>
          </p:cNvCxnSpPr>
          <p:nvPr/>
        </p:nvCxnSpPr>
        <p:spPr>
          <a:xfrm>
            <a:off x="3367346" y="2202845"/>
            <a:ext cx="225724" cy="0"/>
          </a:xfrm>
          <a:prstGeom prst="line">
            <a:avLst/>
          </a:prstGeom>
          <a:ln w="349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5600A468-8344-CE4A-95F1-37C935B6E1E3}"/>
              </a:ext>
            </a:extLst>
          </p:cNvPr>
          <p:cNvCxnSpPr>
            <a:cxnSpLocks/>
          </p:cNvCxnSpPr>
          <p:nvPr/>
        </p:nvCxnSpPr>
        <p:spPr>
          <a:xfrm>
            <a:off x="3367346" y="2274853"/>
            <a:ext cx="225724" cy="0"/>
          </a:xfrm>
          <a:prstGeom prst="line">
            <a:avLst/>
          </a:prstGeom>
          <a:ln w="349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EC0B8E65-B0A2-D547-9AF6-0B7CAEF7811D}"/>
              </a:ext>
            </a:extLst>
          </p:cNvPr>
          <p:cNvCxnSpPr>
            <a:cxnSpLocks/>
          </p:cNvCxnSpPr>
          <p:nvPr/>
        </p:nvCxnSpPr>
        <p:spPr>
          <a:xfrm flipV="1">
            <a:off x="3481566" y="2274853"/>
            <a:ext cx="0" cy="1044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144F355C-3A85-4E4D-8A78-2CA9104F8470}"/>
              </a:ext>
            </a:extLst>
          </p:cNvPr>
          <p:cNvCxnSpPr>
            <a:cxnSpLocks/>
          </p:cNvCxnSpPr>
          <p:nvPr/>
        </p:nvCxnSpPr>
        <p:spPr>
          <a:xfrm flipV="1">
            <a:off x="3480208" y="2452717"/>
            <a:ext cx="0" cy="792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81" name="Arc 180">
            <a:extLst>
              <a:ext uri="{FF2B5EF4-FFF2-40B4-BE49-F238E27FC236}">
                <a16:creationId xmlns:a16="http://schemas.microsoft.com/office/drawing/2014/main" id="{408252E2-7B47-4742-ABFF-D52A60B6033D}"/>
              </a:ext>
            </a:extLst>
          </p:cNvPr>
          <p:cNvSpPr/>
          <p:nvPr/>
        </p:nvSpPr>
        <p:spPr>
          <a:xfrm>
            <a:off x="3425625" y="2371771"/>
            <a:ext cx="104440" cy="77109"/>
          </a:xfrm>
          <a:prstGeom prst="arc">
            <a:avLst>
              <a:gd name="adj1" fmla="val 16200000"/>
              <a:gd name="adj2" fmla="val 5364010"/>
            </a:avLst>
          </a:prstGeom>
          <a:ln w="952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85" name="TextBox 184">
            <a:extLst>
              <a:ext uri="{FF2B5EF4-FFF2-40B4-BE49-F238E27FC236}">
                <a16:creationId xmlns:a16="http://schemas.microsoft.com/office/drawing/2014/main" id="{A6429DC5-25B6-2646-AE3D-D0EFEFA68453}"/>
              </a:ext>
            </a:extLst>
          </p:cNvPr>
          <p:cNvSpPr txBox="1"/>
          <p:nvPr/>
        </p:nvSpPr>
        <p:spPr>
          <a:xfrm>
            <a:off x="3004458" y="2492530"/>
            <a:ext cx="804106" cy="369332"/>
          </a:xfrm>
          <a:prstGeom prst="rect">
            <a:avLst/>
          </a:prstGeom>
          <a:noFill/>
        </p:spPr>
        <p:txBody>
          <a:bodyPr wrap="square" rtlCol="0">
            <a:spAutoFit/>
          </a:bodyPr>
          <a:lstStyle/>
          <a:p>
            <a:r>
              <a:rPr lang="en-US" sz="900" dirty="0"/>
              <a:t>2 x capacitor 100 nF</a:t>
            </a:r>
          </a:p>
        </p:txBody>
      </p:sp>
      <p:pic>
        <p:nvPicPr>
          <p:cNvPr id="186" name="Picture 185">
            <a:extLst>
              <a:ext uri="{FF2B5EF4-FFF2-40B4-BE49-F238E27FC236}">
                <a16:creationId xmlns:a16="http://schemas.microsoft.com/office/drawing/2014/main" id="{4B3D86AB-EC2F-FB41-911A-E7D2752CCFD7}"/>
              </a:ext>
            </a:extLst>
          </p:cNvPr>
          <p:cNvPicPr>
            <a:picLocks noChangeAspect="1"/>
          </p:cNvPicPr>
          <p:nvPr/>
        </p:nvPicPr>
        <p:blipFill>
          <a:blip r:embed="rId5"/>
          <a:stretch>
            <a:fillRect/>
          </a:stretch>
        </p:blipFill>
        <p:spPr>
          <a:xfrm>
            <a:off x="6894212" y="338611"/>
            <a:ext cx="742764" cy="551530"/>
          </a:xfrm>
          <a:prstGeom prst="rect">
            <a:avLst/>
          </a:prstGeom>
        </p:spPr>
      </p:pic>
      <p:pic>
        <p:nvPicPr>
          <p:cNvPr id="187" name="Picture 186">
            <a:extLst>
              <a:ext uri="{FF2B5EF4-FFF2-40B4-BE49-F238E27FC236}">
                <a16:creationId xmlns:a16="http://schemas.microsoft.com/office/drawing/2014/main" id="{96CC566A-41BB-B045-91E1-407D30B6010F}"/>
              </a:ext>
            </a:extLst>
          </p:cNvPr>
          <p:cNvPicPr>
            <a:picLocks noChangeAspect="1"/>
          </p:cNvPicPr>
          <p:nvPr/>
        </p:nvPicPr>
        <p:blipFill>
          <a:blip r:embed="rId5"/>
          <a:stretch>
            <a:fillRect/>
          </a:stretch>
        </p:blipFill>
        <p:spPr>
          <a:xfrm>
            <a:off x="6894212" y="868342"/>
            <a:ext cx="742764" cy="551530"/>
          </a:xfrm>
          <a:prstGeom prst="rect">
            <a:avLst/>
          </a:prstGeom>
        </p:spPr>
      </p:pic>
      <p:cxnSp>
        <p:nvCxnSpPr>
          <p:cNvPr id="190" name="Straight Connector 189">
            <a:extLst>
              <a:ext uri="{FF2B5EF4-FFF2-40B4-BE49-F238E27FC236}">
                <a16:creationId xmlns:a16="http://schemas.microsoft.com/office/drawing/2014/main" id="{B8A4905D-F9FC-C549-87DD-F184B486AAB6}"/>
              </a:ext>
            </a:extLst>
          </p:cNvPr>
          <p:cNvCxnSpPr>
            <a:cxnSpLocks/>
          </p:cNvCxnSpPr>
          <p:nvPr/>
        </p:nvCxnSpPr>
        <p:spPr>
          <a:xfrm>
            <a:off x="1384306" y="3825241"/>
            <a:ext cx="67906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2" name="Straight Connector 191">
            <a:extLst>
              <a:ext uri="{FF2B5EF4-FFF2-40B4-BE49-F238E27FC236}">
                <a16:creationId xmlns:a16="http://schemas.microsoft.com/office/drawing/2014/main" id="{FBDE555C-F8D0-1B41-BD88-05BF7DEF1040}"/>
              </a:ext>
            </a:extLst>
          </p:cNvPr>
          <p:cNvCxnSpPr>
            <a:cxnSpLocks/>
          </p:cNvCxnSpPr>
          <p:nvPr/>
        </p:nvCxnSpPr>
        <p:spPr>
          <a:xfrm>
            <a:off x="2063373" y="3511879"/>
            <a:ext cx="0" cy="313163"/>
          </a:xfrm>
          <a:prstGeom prst="line">
            <a:avLst/>
          </a:prstGeom>
        </p:spPr>
        <p:style>
          <a:lnRef idx="2">
            <a:schemeClr val="accent1"/>
          </a:lnRef>
          <a:fillRef idx="0">
            <a:schemeClr val="accent1"/>
          </a:fillRef>
          <a:effectRef idx="1">
            <a:schemeClr val="accent1"/>
          </a:effectRef>
          <a:fontRef idx="minor">
            <a:schemeClr val="tx1"/>
          </a:fontRef>
        </p:style>
      </p:cxnSp>
      <p:cxnSp>
        <p:nvCxnSpPr>
          <p:cNvPr id="194" name="Straight Connector 193">
            <a:extLst>
              <a:ext uri="{FF2B5EF4-FFF2-40B4-BE49-F238E27FC236}">
                <a16:creationId xmlns:a16="http://schemas.microsoft.com/office/drawing/2014/main" id="{AD69A3B0-1D8A-914C-BD77-2FC88F7FAB74}"/>
              </a:ext>
            </a:extLst>
          </p:cNvPr>
          <p:cNvCxnSpPr>
            <a:cxnSpLocks/>
          </p:cNvCxnSpPr>
          <p:nvPr/>
        </p:nvCxnSpPr>
        <p:spPr>
          <a:xfrm>
            <a:off x="2063373" y="3524125"/>
            <a:ext cx="67906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7D7520DC-F6EC-0A42-AFDC-130D35716AFA}"/>
              </a:ext>
            </a:extLst>
          </p:cNvPr>
          <p:cNvCxnSpPr>
            <a:cxnSpLocks/>
          </p:cNvCxnSpPr>
          <p:nvPr/>
        </p:nvCxnSpPr>
        <p:spPr>
          <a:xfrm>
            <a:off x="2728797" y="3521609"/>
            <a:ext cx="0" cy="313163"/>
          </a:xfrm>
          <a:prstGeom prst="line">
            <a:avLst/>
          </a:prstGeom>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9D0FEEAA-84AC-C74D-9F67-19625D7D05A8}"/>
              </a:ext>
            </a:extLst>
          </p:cNvPr>
          <p:cNvCxnSpPr>
            <a:cxnSpLocks/>
          </p:cNvCxnSpPr>
          <p:nvPr/>
        </p:nvCxnSpPr>
        <p:spPr>
          <a:xfrm>
            <a:off x="2707113" y="3833091"/>
            <a:ext cx="67906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3994DB75-95C8-D74C-A092-34219F771389}"/>
              </a:ext>
            </a:extLst>
          </p:cNvPr>
          <p:cNvCxnSpPr>
            <a:cxnSpLocks/>
          </p:cNvCxnSpPr>
          <p:nvPr/>
        </p:nvCxnSpPr>
        <p:spPr>
          <a:xfrm>
            <a:off x="3386180" y="3519729"/>
            <a:ext cx="0" cy="3131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5FD9B588-B9AE-B841-ABB4-6704ECDE7D59}"/>
              </a:ext>
            </a:extLst>
          </p:cNvPr>
          <p:cNvCxnSpPr>
            <a:cxnSpLocks/>
          </p:cNvCxnSpPr>
          <p:nvPr/>
        </p:nvCxnSpPr>
        <p:spPr>
          <a:xfrm>
            <a:off x="3386180" y="3531975"/>
            <a:ext cx="67906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35C4EE31-86E2-1342-940E-D97D15715242}"/>
              </a:ext>
            </a:extLst>
          </p:cNvPr>
          <p:cNvCxnSpPr>
            <a:cxnSpLocks/>
          </p:cNvCxnSpPr>
          <p:nvPr/>
        </p:nvCxnSpPr>
        <p:spPr>
          <a:xfrm>
            <a:off x="1116410" y="3981156"/>
            <a:ext cx="60742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D5FCE2EF-6E38-A744-B16D-6ECC48E65276}"/>
              </a:ext>
            </a:extLst>
          </p:cNvPr>
          <p:cNvCxnSpPr>
            <a:cxnSpLocks/>
          </p:cNvCxnSpPr>
          <p:nvPr/>
        </p:nvCxnSpPr>
        <p:spPr>
          <a:xfrm>
            <a:off x="1723839" y="3969109"/>
            <a:ext cx="0" cy="3131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EB3FFA37-FB67-4849-81A7-2AA922B44B01}"/>
              </a:ext>
            </a:extLst>
          </p:cNvPr>
          <p:cNvCxnSpPr>
            <a:cxnSpLocks/>
          </p:cNvCxnSpPr>
          <p:nvPr/>
        </p:nvCxnSpPr>
        <p:spPr>
          <a:xfrm>
            <a:off x="1723839" y="4282272"/>
            <a:ext cx="67906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3C759025-72FA-FA4C-BC1A-26395ED33DF0}"/>
              </a:ext>
            </a:extLst>
          </p:cNvPr>
          <p:cNvCxnSpPr>
            <a:cxnSpLocks/>
          </p:cNvCxnSpPr>
          <p:nvPr/>
        </p:nvCxnSpPr>
        <p:spPr>
          <a:xfrm>
            <a:off x="2402906" y="3968910"/>
            <a:ext cx="0" cy="3131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AECCFFB3-16B0-1042-BCE2-F7063D213A49}"/>
              </a:ext>
            </a:extLst>
          </p:cNvPr>
          <p:cNvCxnSpPr>
            <a:cxnSpLocks/>
          </p:cNvCxnSpPr>
          <p:nvPr/>
        </p:nvCxnSpPr>
        <p:spPr>
          <a:xfrm>
            <a:off x="2402906" y="3981156"/>
            <a:ext cx="67906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2" name="Straight Connector 211">
            <a:extLst>
              <a:ext uri="{FF2B5EF4-FFF2-40B4-BE49-F238E27FC236}">
                <a16:creationId xmlns:a16="http://schemas.microsoft.com/office/drawing/2014/main" id="{A4C71E99-2940-1E4E-BB23-0A9F74D1AD83}"/>
              </a:ext>
            </a:extLst>
          </p:cNvPr>
          <p:cNvCxnSpPr>
            <a:cxnSpLocks/>
          </p:cNvCxnSpPr>
          <p:nvPr/>
        </p:nvCxnSpPr>
        <p:spPr>
          <a:xfrm>
            <a:off x="3068330" y="3978640"/>
            <a:ext cx="0" cy="3131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EB989C9A-5714-9344-8BF0-59C087FF526F}"/>
              </a:ext>
            </a:extLst>
          </p:cNvPr>
          <p:cNvCxnSpPr>
            <a:cxnSpLocks/>
          </p:cNvCxnSpPr>
          <p:nvPr/>
        </p:nvCxnSpPr>
        <p:spPr>
          <a:xfrm>
            <a:off x="3046646" y="4290122"/>
            <a:ext cx="67906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4" name="Straight Connector 213">
            <a:extLst>
              <a:ext uri="{FF2B5EF4-FFF2-40B4-BE49-F238E27FC236}">
                <a16:creationId xmlns:a16="http://schemas.microsoft.com/office/drawing/2014/main" id="{CB49DA65-0243-CA45-9FCC-E8885A4A2F9E}"/>
              </a:ext>
            </a:extLst>
          </p:cNvPr>
          <p:cNvCxnSpPr>
            <a:cxnSpLocks/>
          </p:cNvCxnSpPr>
          <p:nvPr/>
        </p:nvCxnSpPr>
        <p:spPr>
          <a:xfrm>
            <a:off x="3725713" y="3976760"/>
            <a:ext cx="0" cy="3131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20977922-F664-D245-A523-9F26142EAE31}"/>
              </a:ext>
            </a:extLst>
          </p:cNvPr>
          <p:cNvCxnSpPr>
            <a:cxnSpLocks/>
          </p:cNvCxnSpPr>
          <p:nvPr/>
        </p:nvCxnSpPr>
        <p:spPr>
          <a:xfrm>
            <a:off x="3725713" y="3989006"/>
            <a:ext cx="339534" cy="0"/>
          </a:xfrm>
          <a:prstGeom prst="line">
            <a:avLst/>
          </a:prstGeom>
        </p:spPr>
        <p:style>
          <a:lnRef idx="2">
            <a:schemeClr val="accent1"/>
          </a:lnRef>
          <a:fillRef idx="0">
            <a:schemeClr val="accent1"/>
          </a:fillRef>
          <a:effectRef idx="1">
            <a:schemeClr val="accent1"/>
          </a:effectRef>
          <a:fontRef idx="minor">
            <a:schemeClr val="tx1"/>
          </a:fontRef>
        </p:style>
      </p:cxnSp>
      <p:sp>
        <p:nvSpPr>
          <p:cNvPr id="226" name="TextBox 225">
            <a:extLst>
              <a:ext uri="{FF2B5EF4-FFF2-40B4-BE49-F238E27FC236}">
                <a16:creationId xmlns:a16="http://schemas.microsoft.com/office/drawing/2014/main" id="{AAD69DE9-FCA2-2A46-B119-D89402B23F6F}"/>
              </a:ext>
            </a:extLst>
          </p:cNvPr>
          <p:cNvSpPr txBox="1"/>
          <p:nvPr/>
        </p:nvSpPr>
        <p:spPr>
          <a:xfrm>
            <a:off x="727742" y="3852012"/>
            <a:ext cx="472183" cy="276999"/>
          </a:xfrm>
          <a:prstGeom prst="rect">
            <a:avLst/>
          </a:prstGeom>
          <a:noFill/>
        </p:spPr>
        <p:txBody>
          <a:bodyPr wrap="square" rtlCol="0">
            <a:spAutoFit/>
          </a:bodyPr>
          <a:lstStyle/>
          <a:p>
            <a:r>
              <a:rPr lang="en-US" sz="1200" dirty="0"/>
              <a:t>CLK</a:t>
            </a:r>
          </a:p>
        </p:txBody>
      </p:sp>
      <p:cxnSp>
        <p:nvCxnSpPr>
          <p:cNvPr id="227" name="Straight Connector 226">
            <a:extLst>
              <a:ext uri="{FF2B5EF4-FFF2-40B4-BE49-F238E27FC236}">
                <a16:creationId xmlns:a16="http://schemas.microsoft.com/office/drawing/2014/main" id="{63E97C62-9FE7-9E4B-9CF4-73A5F1F3292C}"/>
              </a:ext>
            </a:extLst>
          </p:cNvPr>
          <p:cNvCxnSpPr>
            <a:cxnSpLocks/>
          </p:cNvCxnSpPr>
          <p:nvPr/>
        </p:nvCxnSpPr>
        <p:spPr>
          <a:xfrm>
            <a:off x="5099146" y="3989006"/>
            <a:ext cx="26789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45CC90BC-51F6-1542-8F4D-24CCDDF6CAAF}"/>
              </a:ext>
            </a:extLst>
          </p:cNvPr>
          <p:cNvCxnSpPr>
            <a:cxnSpLocks/>
          </p:cNvCxnSpPr>
          <p:nvPr/>
        </p:nvCxnSpPr>
        <p:spPr>
          <a:xfrm>
            <a:off x="5367042" y="3976959"/>
            <a:ext cx="0" cy="313163"/>
          </a:xfrm>
          <a:prstGeom prst="line">
            <a:avLst/>
          </a:prstGeom>
        </p:spPr>
        <p:style>
          <a:lnRef idx="2">
            <a:schemeClr val="accent1"/>
          </a:lnRef>
          <a:fillRef idx="0">
            <a:schemeClr val="accent1"/>
          </a:fillRef>
          <a:effectRef idx="1">
            <a:schemeClr val="accent1"/>
          </a:effectRef>
          <a:fontRef idx="minor">
            <a:schemeClr val="tx1"/>
          </a:fontRef>
        </p:style>
      </p:cxnSp>
      <p:sp>
        <p:nvSpPr>
          <p:cNvPr id="229" name="TextBox 228">
            <a:extLst>
              <a:ext uri="{FF2B5EF4-FFF2-40B4-BE49-F238E27FC236}">
                <a16:creationId xmlns:a16="http://schemas.microsoft.com/office/drawing/2014/main" id="{81650A8D-31FB-434E-A629-77B05E02A52E}"/>
              </a:ext>
            </a:extLst>
          </p:cNvPr>
          <p:cNvSpPr txBox="1"/>
          <p:nvPr/>
        </p:nvSpPr>
        <p:spPr>
          <a:xfrm>
            <a:off x="4725036" y="3390470"/>
            <a:ext cx="472183" cy="276999"/>
          </a:xfrm>
          <a:prstGeom prst="rect">
            <a:avLst/>
          </a:prstGeom>
          <a:noFill/>
        </p:spPr>
        <p:txBody>
          <a:bodyPr wrap="square" rtlCol="0">
            <a:spAutoFit/>
          </a:bodyPr>
          <a:lstStyle/>
          <a:p>
            <a:r>
              <a:rPr lang="en-US" sz="1200" dirty="0"/>
              <a:t>DT</a:t>
            </a:r>
          </a:p>
        </p:txBody>
      </p:sp>
      <p:cxnSp>
        <p:nvCxnSpPr>
          <p:cNvPr id="230" name="Straight Connector 229">
            <a:extLst>
              <a:ext uri="{FF2B5EF4-FFF2-40B4-BE49-F238E27FC236}">
                <a16:creationId xmlns:a16="http://schemas.microsoft.com/office/drawing/2014/main" id="{0E9E9589-2D88-1349-A57A-A67533CC21FA}"/>
              </a:ext>
            </a:extLst>
          </p:cNvPr>
          <p:cNvCxnSpPr>
            <a:cxnSpLocks/>
          </p:cNvCxnSpPr>
          <p:nvPr/>
        </p:nvCxnSpPr>
        <p:spPr>
          <a:xfrm>
            <a:off x="5367042" y="4290122"/>
            <a:ext cx="67906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A2173635-8390-124C-8ACC-1DD48244ED42}"/>
              </a:ext>
            </a:extLst>
          </p:cNvPr>
          <p:cNvCxnSpPr>
            <a:cxnSpLocks/>
          </p:cNvCxnSpPr>
          <p:nvPr/>
        </p:nvCxnSpPr>
        <p:spPr>
          <a:xfrm>
            <a:off x="6046109" y="3976760"/>
            <a:ext cx="0" cy="3131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32" name="Straight Connector 231">
            <a:extLst>
              <a:ext uri="{FF2B5EF4-FFF2-40B4-BE49-F238E27FC236}">
                <a16:creationId xmlns:a16="http://schemas.microsoft.com/office/drawing/2014/main" id="{3DA6EE60-19AD-8547-A161-F240DDA0D488}"/>
              </a:ext>
            </a:extLst>
          </p:cNvPr>
          <p:cNvCxnSpPr>
            <a:cxnSpLocks/>
          </p:cNvCxnSpPr>
          <p:nvPr/>
        </p:nvCxnSpPr>
        <p:spPr>
          <a:xfrm>
            <a:off x="6046109" y="3989006"/>
            <a:ext cx="67906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3" name="Straight Connector 232">
            <a:extLst>
              <a:ext uri="{FF2B5EF4-FFF2-40B4-BE49-F238E27FC236}">
                <a16:creationId xmlns:a16="http://schemas.microsoft.com/office/drawing/2014/main" id="{1FC97964-8B9A-7840-8438-F0975AA38275}"/>
              </a:ext>
            </a:extLst>
          </p:cNvPr>
          <p:cNvCxnSpPr>
            <a:cxnSpLocks/>
          </p:cNvCxnSpPr>
          <p:nvPr/>
        </p:nvCxnSpPr>
        <p:spPr>
          <a:xfrm>
            <a:off x="6711533" y="3986490"/>
            <a:ext cx="0" cy="3131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34" name="Straight Connector 233">
            <a:extLst>
              <a:ext uri="{FF2B5EF4-FFF2-40B4-BE49-F238E27FC236}">
                <a16:creationId xmlns:a16="http://schemas.microsoft.com/office/drawing/2014/main" id="{E038DEFD-95EE-784F-9AEF-DACA4C5F7F19}"/>
              </a:ext>
            </a:extLst>
          </p:cNvPr>
          <p:cNvCxnSpPr>
            <a:cxnSpLocks/>
          </p:cNvCxnSpPr>
          <p:nvPr/>
        </p:nvCxnSpPr>
        <p:spPr>
          <a:xfrm>
            <a:off x="6689849" y="4297972"/>
            <a:ext cx="67906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5" name="Straight Connector 234">
            <a:extLst>
              <a:ext uri="{FF2B5EF4-FFF2-40B4-BE49-F238E27FC236}">
                <a16:creationId xmlns:a16="http://schemas.microsoft.com/office/drawing/2014/main" id="{4E84DF52-7C67-8046-9F5D-E8CAAA3FADF2}"/>
              </a:ext>
            </a:extLst>
          </p:cNvPr>
          <p:cNvCxnSpPr>
            <a:cxnSpLocks/>
          </p:cNvCxnSpPr>
          <p:nvPr/>
        </p:nvCxnSpPr>
        <p:spPr>
          <a:xfrm>
            <a:off x="7368916" y="3984610"/>
            <a:ext cx="0" cy="3131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36" name="Straight Connector 235">
            <a:extLst>
              <a:ext uri="{FF2B5EF4-FFF2-40B4-BE49-F238E27FC236}">
                <a16:creationId xmlns:a16="http://schemas.microsoft.com/office/drawing/2014/main" id="{38FF9CA0-FAB7-DF48-8922-ED34BD464AB1}"/>
              </a:ext>
            </a:extLst>
          </p:cNvPr>
          <p:cNvCxnSpPr>
            <a:cxnSpLocks/>
          </p:cNvCxnSpPr>
          <p:nvPr/>
        </p:nvCxnSpPr>
        <p:spPr>
          <a:xfrm>
            <a:off x="7368916" y="3996856"/>
            <a:ext cx="67906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7" name="Straight Connector 236">
            <a:extLst>
              <a:ext uri="{FF2B5EF4-FFF2-40B4-BE49-F238E27FC236}">
                <a16:creationId xmlns:a16="http://schemas.microsoft.com/office/drawing/2014/main" id="{7D37AD3E-70CD-4642-9931-1697B9F603A9}"/>
              </a:ext>
            </a:extLst>
          </p:cNvPr>
          <p:cNvCxnSpPr>
            <a:cxnSpLocks/>
          </p:cNvCxnSpPr>
          <p:nvPr/>
        </p:nvCxnSpPr>
        <p:spPr>
          <a:xfrm>
            <a:off x="5099147" y="3531975"/>
            <a:ext cx="60742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8" name="Straight Connector 237">
            <a:extLst>
              <a:ext uri="{FF2B5EF4-FFF2-40B4-BE49-F238E27FC236}">
                <a16:creationId xmlns:a16="http://schemas.microsoft.com/office/drawing/2014/main" id="{E426FA30-180F-B34B-BDD4-8703977D937E}"/>
              </a:ext>
            </a:extLst>
          </p:cNvPr>
          <p:cNvCxnSpPr>
            <a:cxnSpLocks/>
          </p:cNvCxnSpPr>
          <p:nvPr/>
        </p:nvCxnSpPr>
        <p:spPr>
          <a:xfrm>
            <a:off x="5706576" y="3519928"/>
            <a:ext cx="0" cy="3131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39" name="Straight Connector 238">
            <a:extLst>
              <a:ext uri="{FF2B5EF4-FFF2-40B4-BE49-F238E27FC236}">
                <a16:creationId xmlns:a16="http://schemas.microsoft.com/office/drawing/2014/main" id="{4FC668D3-1233-A748-A1A7-F629F15839CC}"/>
              </a:ext>
            </a:extLst>
          </p:cNvPr>
          <p:cNvCxnSpPr>
            <a:cxnSpLocks/>
          </p:cNvCxnSpPr>
          <p:nvPr/>
        </p:nvCxnSpPr>
        <p:spPr>
          <a:xfrm>
            <a:off x="5706576" y="3833091"/>
            <a:ext cx="67906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0" name="Straight Connector 239">
            <a:extLst>
              <a:ext uri="{FF2B5EF4-FFF2-40B4-BE49-F238E27FC236}">
                <a16:creationId xmlns:a16="http://schemas.microsoft.com/office/drawing/2014/main" id="{9FBF13CB-FF85-3340-934D-A1A1085D2C0B}"/>
              </a:ext>
            </a:extLst>
          </p:cNvPr>
          <p:cNvCxnSpPr>
            <a:cxnSpLocks/>
          </p:cNvCxnSpPr>
          <p:nvPr/>
        </p:nvCxnSpPr>
        <p:spPr>
          <a:xfrm>
            <a:off x="6385643" y="3519729"/>
            <a:ext cx="0" cy="3131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1" name="Straight Connector 240">
            <a:extLst>
              <a:ext uri="{FF2B5EF4-FFF2-40B4-BE49-F238E27FC236}">
                <a16:creationId xmlns:a16="http://schemas.microsoft.com/office/drawing/2014/main" id="{AE43AFF6-2211-1545-94E6-36763C9C00D9}"/>
              </a:ext>
            </a:extLst>
          </p:cNvPr>
          <p:cNvCxnSpPr>
            <a:cxnSpLocks/>
          </p:cNvCxnSpPr>
          <p:nvPr/>
        </p:nvCxnSpPr>
        <p:spPr>
          <a:xfrm>
            <a:off x="6385643" y="3531975"/>
            <a:ext cx="67906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2" name="Straight Connector 241">
            <a:extLst>
              <a:ext uri="{FF2B5EF4-FFF2-40B4-BE49-F238E27FC236}">
                <a16:creationId xmlns:a16="http://schemas.microsoft.com/office/drawing/2014/main" id="{CC041D65-D313-A145-83FF-19F45FD949D9}"/>
              </a:ext>
            </a:extLst>
          </p:cNvPr>
          <p:cNvCxnSpPr>
            <a:cxnSpLocks/>
          </p:cNvCxnSpPr>
          <p:nvPr/>
        </p:nvCxnSpPr>
        <p:spPr>
          <a:xfrm>
            <a:off x="7051067" y="3529459"/>
            <a:ext cx="0" cy="3131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3" name="Straight Connector 242">
            <a:extLst>
              <a:ext uri="{FF2B5EF4-FFF2-40B4-BE49-F238E27FC236}">
                <a16:creationId xmlns:a16="http://schemas.microsoft.com/office/drawing/2014/main" id="{5A421147-701F-C943-83D6-FBED33B082CC}"/>
              </a:ext>
            </a:extLst>
          </p:cNvPr>
          <p:cNvCxnSpPr>
            <a:cxnSpLocks/>
          </p:cNvCxnSpPr>
          <p:nvPr/>
        </p:nvCxnSpPr>
        <p:spPr>
          <a:xfrm>
            <a:off x="7029383" y="3840941"/>
            <a:ext cx="67906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4" name="Straight Connector 243">
            <a:extLst>
              <a:ext uri="{FF2B5EF4-FFF2-40B4-BE49-F238E27FC236}">
                <a16:creationId xmlns:a16="http://schemas.microsoft.com/office/drawing/2014/main" id="{972EA701-D90B-D248-A1A6-6994114D174D}"/>
              </a:ext>
            </a:extLst>
          </p:cNvPr>
          <p:cNvCxnSpPr>
            <a:cxnSpLocks/>
          </p:cNvCxnSpPr>
          <p:nvPr/>
        </p:nvCxnSpPr>
        <p:spPr>
          <a:xfrm>
            <a:off x="7708450" y="3527579"/>
            <a:ext cx="0" cy="3131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5" name="Straight Connector 244">
            <a:extLst>
              <a:ext uri="{FF2B5EF4-FFF2-40B4-BE49-F238E27FC236}">
                <a16:creationId xmlns:a16="http://schemas.microsoft.com/office/drawing/2014/main" id="{DBDD58DA-2E81-6A45-9861-273961918D14}"/>
              </a:ext>
            </a:extLst>
          </p:cNvPr>
          <p:cNvCxnSpPr>
            <a:cxnSpLocks/>
          </p:cNvCxnSpPr>
          <p:nvPr/>
        </p:nvCxnSpPr>
        <p:spPr>
          <a:xfrm>
            <a:off x="7708450" y="3539825"/>
            <a:ext cx="339534" cy="0"/>
          </a:xfrm>
          <a:prstGeom prst="line">
            <a:avLst/>
          </a:prstGeom>
        </p:spPr>
        <p:style>
          <a:lnRef idx="2">
            <a:schemeClr val="accent1"/>
          </a:lnRef>
          <a:fillRef idx="0">
            <a:schemeClr val="accent1"/>
          </a:fillRef>
          <a:effectRef idx="1">
            <a:schemeClr val="accent1"/>
          </a:effectRef>
          <a:fontRef idx="minor">
            <a:schemeClr val="tx1"/>
          </a:fontRef>
        </p:style>
      </p:cxnSp>
      <p:sp>
        <p:nvSpPr>
          <p:cNvPr id="246" name="TextBox 245">
            <a:extLst>
              <a:ext uri="{FF2B5EF4-FFF2-40B4-BE49-F238E27FC236}">
                <a16:creationId xmlns:a16="http://schemas.microsoft.com/office/drawing/2014/main" id="{1A950F8A-C79B-5C40-B251-FAB30B331C9A}"/>
              </a:ext>
            </a:extLst>
          </p:cNvPr>
          <p:cNvSpPr txBox="1"/>
          <p:nvPr/>
        </p:nvSpPr>
        <p:spPr>
          <a:xfrm>
            <a:off x="4710480" y="3859862"/>
            <a:ext cx="472183" cy="276999"/>
          </a:xfrm>
          <a:prstGeom prst="rect">
            <a:avLst/>
          </a:prstGeom>
          <a:noFill/>
        </p:spPr>
        <p:txBody>
          <a:bodyPr wrap="square" rtlCol="0">
            <a:spAutoFit/>
          </a:bodyPr>
          <a:lstStyle/>
          <a:p>
            <a:r>
              <a:rPr lang="en-US" sz="1200" dirty="0"/>
              <a:t>CLK</a:t>
            </a:r>
          </a:p>
        </p:txBody>
      </p:sp>
      <p:sp>
        <p:nvSpPr>
          <p:cNvPr id="247" name="TextBox 246">
            <a:extLst>
              <a:ext uri="{FF2B5EF4-FFF2-40B4-BE49-F238E27FC236}">
                <a16:creationId xmlns:a16="http://schemas.microsoft.com/office/drawing/2014/main" id="{2001D24A-5CBE-FD4A-A7AB-BB4668748404}"/>
              </a:ext>
            </a:extLst>
          </p:cNvPr>
          <p:cNvSpPr txBox="1"/>
          <p:nvPr/>
        </p:nvSpPr>
        <p:spPr>
          <a:xfrm>
            <a:off x="1723839" y="4387881"/>
            <a:ext cx="1051926" cy="276999"/>
          </a:xfrm>
          <a:prstGeom prst="rect">
            <a:avLst/>
          </a:prstGeom>
          <a:noFill/>
        </p:spPr>
        <p:txBody>
          <a:bodyPr wrap="square" rtlCol="0">
            <a:spAutoFit/>
          </a:bodyPr>
          <a:lstStyle/>
          <a:p>
            <a:r>
              <a:rPr lang="en-US" sz="1200" dirty="0"/>
              <a:t>left rotation</a:t>
            </a:r>
          </a:p>
        </p:txBody>
      </p:sp>
      <p:sp>
        <p:nvSpPr>
          <p:cNvPr id="248" name="TextBox 247">
            <a:extLst>
              <a:ext uri="{FF2B5EF4-FFF2-40B4-BE49-F238E27FC236}">
                <a16:creationId xmlns:a16="http://schemas.microsoft.com/office/drawing/2014/main" id="{53C07F0A-8430-D14B-9D43-6BA9D97DAFB2}"/>
              </a:ext>
            </a:extLst>
          </p:cNvPr>
          <p:cNvSpPr txBox="1"/>
          <p:nvPr/>
        </p:nvSpPr>
        <p:spPr>
          <a:xfrm>
            <a:off x="5976301" y="4387564"/>
            <a:ext cx="1051926" cy="276999"/>
          </a:xfrm>
          <a:prstGeom prst="rect">
            <a:avLst/>
          </a:prstGeom>
          <a:noFill/>
        </p:spPr>
        <p:txBody>
          <a:bodyPr wrap="square" rtlCol="0">
            <a:spAutoFit/>
          </a:bodyPr>
          <a:lstStyle/>
          <a:p>
            <a:r>
              <a:rPr lang="en-US" sz="1200" dirty="0"/>
              <a:t>right rotation</a:t>
            </a:r>
          </a:p>
        </p:txBody>
      </p:sp>
      <p:sp>
        <p:nvSpPr>
          <p:cNvPr id="249" name="TextBox 248">
            <a:extLst>
              <a:ext uri="{FF2B5EF4-FFF2-40B4-BE49-F238E27FC236}">
                <a16:creationId xmlns:a16="http://schemas.microsoft.com/office/drawing/2014/main" id="{45A19DB1-1549-5A47-9879-8EBEE2A03D90}"/>
              </a:ext>
            </a:extLst>
          </p:cNvPr>
          <p:cNvSpPr txBox="1"/>
          <p:nvPr/>
        </p:nvSpPr>
        <p:spPr>
          <a:xfrm>
            <a:off x="1519014" y="4738289"/>
            <a:ext cx="6183726" cy="369332"/>
          </a:xfrm>
          <a:prstGeom prst="rect">
            <a:avLst/>
          </a:prstGeom>
          <a:solidFill>
            <a:srgbClr val="FFC000">
              <a:alpha val="57000"/>
            </a:srgbClr>
          </a:solidFill>
        </p:spPr>
        <p:txBody>
          <a:bodyPr wrap="square" rtlCol="0">
            <a:spAutoFit/>
          </a:bodyPr>
          <a:lstStyle/>
          <a:p>
            <a:r>
              <a:rPr lang="en-US" b="1" i="1" dirty="0"/>
              <a:t>Discussion: </a:t>
            </a:r>
            <a:r>
              <a:rPr lang="en-US" sz="1600" dirty="0"/>
              <a:t>How would you determine left or right rotation?</a:t>
            </a:r>
          </a:p>
        </p:txBody>
      </p:sp>
      <p:sp>
        <p:nvSpPr>
          <p:cNvPr id="250" name="TextBox 249">
            <a:extLst>
              <a:ext uri="{FF2B5EF4-FFF2-40B4-BE49-F238E27FC236}">
                <a16:creationId xmlns:a16="http://schemas.microsoft.com/office/drawing/2014/main" id="{918DF6B4-81B9-BB46-AFB4-B20E0295A533}"/>
              </a:ext>
            </a:extLst>
          </p:cNvPr>
          <p:cNvSpPr txBox="1"/>
          <p:nvPr/>
        </p:nvSpPr>
        <p:spPr>
          <a:xfrm>
            <a:off x="1688084" y="3965392"/>
            <a:ext cx="262518" cy="276999"/>
          </a:xfrm>
          <a:prstGeom prst="rect">
            <a:avLst/>
          </a:prstGeom>
          <a:noFill/>
        </p:spPr>
        <p:txBody>
          <a:bodyPr wrap="square" rtlCol="0">
            <a:spAutoFit/>
          </a:bodyPr>
          <a:lstStyle/>
          <a:p>
            <a:r>
              <a:rPr lang="en-US" sz="1200" dirty="0"/>
              <a:t>1</a:t>
            </a:r>
          </a:p>
        </p:txBody>
      </p:sp>
      <p:sp>
        <p:nvSpPr>
          <p:cNvPr id="252" name="TextBox 251">
            <a:extLst>
              <a:ext uri="{FF2B5EF4-FFF2-40B4-BE49-F238E27FC236}">
                <a16:creationId xmlns:a16="http://schemas.microsoft.com/office/drawing/2014/main" id="{7894AE27-85AF-434E-8CE0-6331E3600B0D}"/>
              </a:ext>
            </a:extLst>
          </p:cNvPr>
          <p:cNvSpPr txBox="1"/>
          <p:nvPr/>
        </p:nvSpPr>
        <p:spPr>
          <a:xfrm>
            <a:off x="3035838" y="3976260"/>
            <a:ext cx="262518" cy="276999"/>
          </a:xfrm>
          <a:prstGeom prst="rect">
            <a:avLst/>
          </a:prstGeom>
          <a:noFill/>
        </p:spPr>
        <p:txBody>
          <a:bodyPr wrap="square" rtlCol="0">
            <a:spAutoFit/>
          </a:bodyPr>
          <a:lstStyle/>
          <a:p>
            <a:r>
              <a:rPr lang="en-US" sz="1200" dirty="0"/>
              <a:t>2</a:t>
            </a:r>
          </a:p>
        </p:txBody>
      </p:sp>
      <p:sp>
        <p:nvSpPr>
          <p:cNvPr id="253" name="TextBox 252">
            <a:extLst>
              <a:ext uri="{FF2B5EF4-FFF2-40B4-BE49-F238E27FC236}">
                <a16:creationId xmlns:a16="http://schemas.microsoft.com/office/drawing/2014/main" id="{7558BBA8-1914-DD43-AD24-C9A56208FAE8}"/>
              </a:ext>
            </a:extLst>
          </p:cNvPr>
          <p:cNvSpPr txBox="1"/>
          <p:nvPr/>
        </p:nvSpPr>
        <p:spPr>
          <a:xfrm>
            <a:off x="5332861" y="3965392"/>
            <a:ext cx="262518" cy="276999"/>
          </a:xfrm>
          <a:prstGeom prst="rect">
            <a:avLst/>
          </a:prstGeom>
          <a:noFill/>
        </p:spPr>
        <p:txBody>
          <a:bodyPr wrap="square" rtlCol="0">
            <a:spAutoFit/>
          </a:bodyPr>
          <a:lstStyle/>
          <a:p>
            <a:r>
              <a:rPr lang="en-US" sz="1200" dirty="0"/>
              <a:t>1</a:t>
            </a:r>
          </a:p>
        </p:txBody>
      </p:sp>
      <p:sp>
        <p:nvSpPr>
          <p:cNvPr id="254" name="TextBox 253">
            <a:extLst>
              <a:ext uri="{FF2B5EF4-FFF2-40B4-BE49-F238E27FC236}">
                <a16:creationId xmlns:a16="http://schemas.microsoft.com/office/drawing/2014/main" id="{B2B1097D-D0B4-FC4D-943D-E66A7D3BCDC4}"/>
              </a:ext>
            </a:extLst>
          </p:cNvPr>
          <p:cNvSpPr txBox="1"/>
          <p:nvPr/>
        </p:nvSpPr>
        <p:spPr>
          <a:xfrm>
            <a:off x="6677652" y="3976260"/>
            <a:ext cx="262518" cy="276999"/>
          </a:xfrm>
          <a:prstGeom prst="rect">
            <a:avLst/>
          </a:prstGeom>
          <a:noFill/>
        </p:spPr>
        <p:txBody>
          <a:bodyPr wrap="square" rtlCol="0">
            <a:spAutoFit/>
          </a:bodyPr>
          <a:lstStyle/>
          <a:p>
            <a:r>
              <a:rPr lang="en-US" sz="1200" dirty="0"/>
              <a:t>2</a:t>
            </a:r>
          </a:p>
        </p:txBody>
      </p:sp>
      <p:cxnSp>
        <p:nvCxnSpPr>
          <p:cNvPr id="255" name="Straight Connector 254">
            <a:extLst>
              <a:ext uri="{FF2B5EF4-FFF2-40B4-BE49-F238E27FC236}">
                <a16:creationId xmlns:a16="http://schemas.microsoft.com/office/drawing/2014/main" id="{93583D15-F8E1-B741-962E-CA424AA79794}"/>
              </a:ext>
            </a:extLst>
          </p:cNvPr>
          <p:cNvCxnSpPr>
            <a:cxnSpLocks/>
          </p:cNvCxnSpPr>
          <p:nvPr/>
        </p:nvCxnSpPr>
        <p:spPr>
          <a:xfrm>
            <a:off x="1723839" y="3825042"/>
            <a:ext cx="0" cy="155590"/>
          </a:xfrm>
          <a:prstGeom prst="line">
            <a:avLst/>
          </a:prstGeom>
          <a:ln w="9525">
            <a:prstDash val="dash"/>
          </a:ln>
        </p:spPr>
        <p:style>
          <a:lnRef idx="2">
            <a:schemeClr val="accent1"/>
          </a:lnRef>
          <a:fillRef idx="0">
            <a:schemeClr val="accent1"/>
          </a:fillRef>
          <a:effectRef idx="1">
            <a:schemeClr val="accent1"/>
          </a:effectRef>
          <a:fontRef idx="minor">
            <a:schemeClr val="tx1"/>
          </a:fontRef>
        </p:style>
      </p:cxnSp>
      <p:cxnSp>
        <p:nvCxnSpPr>
          <p:cNvPr id="257" name="Straight Connector 256">
            <a:extLst>
              <a:ext uri="{FF2B5EF4-FFF2-40B4-BE49-F238E27FC236}">
                <a16:creationId xmlns:a16="http://schemas.microsoft.com/office/drawing/2014/main" id="{DF807746-16F5-3E49-BD2B-280A36B2050C}"/>
              </a:ext>
            </a:extLst>
          </p:cNvPr>
          <p:cNvCxnSpPr>
            <a:cxnSpLocks/>
          </p:cNvCxnSpPr>
          <p:nvPr/>
        </p:nvCxnSpPr>
        <p:spPr>
          <a:xfrm>
            <a:off x="3068330" y="3825042"/>
            <a:ext cx="0" cy="155590"/>
          </a:xfrm>
          <a:prstGeom prst="line">
            <a:avLst/>
          </a:prstGeom>
          <a:ln w="9525">
            <a:prstDash val="dash"/>
          </a:ln>
        </p:spPr>
        <p:style>
          <a:lnRef idx="2">
            <a:schemeClr val="accent1"/>
          </a:lnRef>
          <a:fillRef idx="0">
            <a:schemeClr val="accent1"/>
          </a:fillRef>
          <a:effectRef idx="1">
            <a:schemeClr val="accent1"/>
          </a:effectRef>
          <a:fontRef idx="minor">
            <a:schemeClr val="tx1"/>
          </a:fontRef>
        </p:style>
      </p:cxnSp>
      <p:cxnSp>
        <p:nvCxnSpPr>
          <p:cNvPr id="258" name="Straight Connector 257">
            <a:extLst>
              <a:ext uri="{FF2B5EF4-FFF2-40B4-BE49-F238E27FC236}">
                <a16:creationId xmlns:a16="http://schemas.microsoft.com/office/drawing/2014/main" id="{B1944928-0B41-FC47-90CD-D3D16687D6FA}"/>
              </a:ext>
            </a:extLst>
          </p:cNvPr>
          <p:cNvCxnSpPr>
            <a:cxnSpLocks/>
          </p:cNvCxnSpPr>
          <p:nvPr/>
        </p:nvCxnSpPr>
        <p:spPr>
          <a:xfrm>
            <a:off x="5367042" y="3539825"/>
            <a:ext cx="872" cy="444785"/>
          </a:xfrm>
          <a:prstGeom prst="line">
            <a:avLst/>
          </a:prstGeom>
          <a:ln w="9525">
            <a:prstDash val="dash"/>
          </a:ln>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EFAE0751-CBD2-EA45-A8AA-6A84B4517ECF}"/>
              </a:ext>
            </a:extLst>
          </p:cNvPr>
          <p:cNvCxnSpPr>
            <a:cxnSpLocks/>
          </p:cNvCxnSpPr>
          <p:nvPr/>
        </p:nvCxnSpPr>
        <p:spPr>
          <a:xfrm>
            <a:off x="6717482" y="3545562"/>
            <a:ext cx="872" cy="444785"/>
          </a:xfrm>
          <a:prstGeom prst="line">
            <a:avLst/>
          </a:prstGeom>
          <a:ln w="9525">
            <a:prstDash val="dash"/>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F42D46D2-C3CA-2D45-9444-153D6922E755}"/>
              </a:ext>
            </a:extLst>
          </p:cNvPr>
          <p:cNvCxnSpPr>
            <a:cxnSpLocks/>
          </p:cNvCxnSpPr>
          <p:nvPr/>
        </p:nvCxnSpPr>
        <p:spPr>
          <a:xfrm flipV="1">
            <a:off x="3647653" y="2111222"/>
            <a:ext cx="0" cy="792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13" name="Arc 112">
            <a:extLst>
              <a:ext uri="{FF2B5EF4-FFF2-40B4-BE49-F238E27FC236}">
                <a16:creationId xmlns:a16="http://schemas.microsoft.com/office/drawing/2014/main" id="{882309B0-C892-1541-877D-9D9EE32A856F}"/>
              </a:ext>
            </a:extLst>
          </p:cNvPr>
          <p:cNvSpPr/>
          <p:nvPr/>
        </p:nvSpPr>
        <p:spPr>
          <a:xfrm>
            <a:off x="3593070" y="2030276"/>
            <a:ext cx="104440" cy="77109"/>
          </a:xfrm>
          <a:prstGeom prst="arc">
            <a:avLst>
              <a:gd name="adj1" fmla="val 16200000"/>
              <a:gd name="adj2" fmla="val 5364010"/>
            </a:avLst>
          </a:prstGeom>
          <a:ln w="952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15" name="Straight Connector 114">
            <a:extLst>
              <a:ext uri="{FF2B5EF4-FFF2-40B4-BE49-F238E27FC236}">
                <a16:creationId xmlns:a16="http://schemas.microsoft.com/office/drawing/2014/main" id="{6738B44C-7F07-C241-9F59-079063556292}"/>
              </a:ext>
            </a:extLst>
          </p:cNvPr>
          <p:cNvCxnSpPr>
            <a:cxnSpLocks/>
          </p:cNvCxnSpPr>
          <p:nvPr/>
        </p:nvCxnSpPr>
        <p:spPr>
          <a:xfrm>
            <a:off x="3647653" y="2190422"/>
            <a:ext cx="114675"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974795CB-27B7-974F-8B55-64FC6A294530}"/>
              </a:ext>
            </a:extLst>
          </p:cNvPr>
          <p:cNvCxnSpPr>
            <a:cxnSpLocks/>
          </p:cNvCxnSpPr>
          <p:nvPr/>
        </p:nvCxnSpPr>
        <p:spPr>
          <a:xfrm flipV="1">
            <a:off x="3645290" y="1260045"/>
            <a:ext cx="0" cy="76226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Oval 116">
            <a:extLst>
              <a:ext uri="{FF2B5EF4-FFF2-40B4-BE49-F238E27FC236}">
                <a16:creationId xmlns:a16="http://schemas.microsoft.com/office/drawing/2014/main" id="{63E380F0-19F2-0648-9EA4-7AC44B9E3A17}"/>
              </a:ext>
            </a:extLst>
          </p:cNvPr>
          <p:cNvSpPr/>
          <p:nvPr/>
        </p:nvSpPr>
        <p:spPr>
          <a:xfrm>
            <a:off x="2377233" y="1231748"/>
            <a:ext cx="62264" cy="62264"/>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9" name="Straight Connector 118">
            <a:extLst>
              <a:ext uri="{FF2B5EF4-FFF2-40B4-BE49-F238E27FC236}">
                <a16:creationId xmlns:a16="http://schemas.microsoft.com/office/drawing/2014/main" id="{AA626398-1E4C-D849-9741-C49791B9D1DD}"/>
              </a:ext>
            </a:extLst>
          </p:cNvPr>
          <p:cNvCxnSpPr>
            <a:cxnSpLocks/>
            <a:endCxn id="117" idx="2"/>
          </p:cNvCxnSpPr>
          <p:nvPr/>
        </p:nvCxnSpPr>
        <p:spPr>
          <a:xfrm flipV="1">
            <a:off x="2236884" y="1262880"/>
            <a:ext cx="140349" cy="2806"/>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122" name="TextBox 121">
            <a:extLst>
              <a:ext uri="{FF2B5EF4-FFF2-40B4-BE49-F238E27FC236}">
                <a16:creationId xmlns:a16="http://schemas.microsoft.com/office/drawing/2014/main" id="{EA6AF8C4-3F3B-094D-AA35-ECA1EBBB934B}"/>
              </a:ext>
            </a:extLst>
          </p:cNvPr>
          <p:cNvSpPr txBox="1"/>
          <p:nvPr/>
        </p:nvSpPr>
        <p:spPr>
          <a:xfrm>
            <a:off x="1802415" y="1142575"/>
            <a:ext cx="551429" cy="246221"/>
          </a:xfrm>
          <a:prstGeom prst="rect">
            <a:avLst/>
          </a:prstGeom>
          <a:noFill/>
        </p:spPr>
        <p:txBody>
          <a:bodyPr wrap="square" rtlCol="0">
            <a:spAutoFit/>
          </a:bodyPr>
          <a:lstStyle/>
          <a:p>
            <a:r>
              <a:rPr lang="en-US" sz="1000" dirty="0"/>
              <a:t>+3.3V</a:t>
            </a:r>
          </a:p>
        </p:txBody>
      </p:sp>
      <p:cxnSp>
        <p:nvCxnSpPr>
          <p:cNvPr id="123" name="Straight Connector 122">
            <a:extLst>
              <a:ext uri="{FF2B5EF4-FFF2-40B4-BE49-F238E27FC236}">
                <a16:creationId xmlns:a16="http://schemas.microsoft.com/office/drawing/2014/main" id="{5F892AAC-4AA9-0143-9D13-F60B012EF8D2}"/>
              </a:ext>
            </a:extLst>
          </p:cNvPr>
          <p:cNvCxnSpPr>
            <a:cxnSpLocks/>
          </p:cNvCxnSpPr>
          <p:nvPr/>
        </p:nvCxnSpPr>
        <p:spPr>
          <a:xfrm flipH="1">
            <a:off x="2444139" y="1260581"/>
            <a:ext cx="1201151"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6565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6375"/>
            <a:ext cx="8229600" cy="857250"/>
          </a:xfrm>
        </p:spPr>
        <p:txBody>
          <a:bodyPr>
            <a:normAutofit/>
          </a:bodyPr>
          <a:lstStyle/>
          <a:p>
            <a:pPr algn="l"/>
            <a:r>
              <a:rPr lang="en-GB" dirty="0"/>
              <a:t>Interrupts - code example button</a:t>
            </a:r>
            <a:br>
              <a:rPr lang="en-GB" dirty="0"/>
            </a:br>
            <a:r>
              <a:rPr lang="en-GB" sz="1800" dirty="0"/>
              <a:t>Generate interrupt when button is pressed</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1203598"/>
            <a:ext cx="5517886" cy="3672408"/>
          </a:xfrm>
          <a:prstGeom prst="rect">
            <a:avLst/>
          </a:prstGeom>
        </p:spPr>
      </p:pic>
    </p:spTree>
    <p:extLst>
      <p:ext uri="{BB962C8B-B14F-4D97-AF65-F5344CB8AC3E}">
        <p14:creationId xmlns:p14="http://schemas.microsoft.com/office/powerpoint/2010/main" val="2052645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6375"/>
            <a:ext cx="8229600" cy="857250"/>
          </a:xfrm>
        </p:spPr>
        <p:txBody>
          <a:bodyPr>
            <a:normAutofit/>
          </a:bodyPr>
          <a:lstStyle/>
          <a:p>
            <a:pPr algn="l"/>
            <a:r>
              <a:rPr lang="en-GB" dirty="0"/>
              <a:t>Interrupts - code example button</a:t>
            </a:r>
            <a:br>
              <a:rPr lang="en-GB" dirty="0"/>
            </a:br>
            <a:r>
              <a:rPr lang="en-GB" sz="1800" dirty="0"/>
              <a:t>Generate interrupt when button is pressed</a:t>
            </a:r>
          </a:p>
        </p:txBody>
      </p:sp>
      <p:sp>
        <p:nvSpPr>
          <p:cNvPr id="4" name="TextBox 3"/>
          <p:cNvSpPr txBox="1"/>
          <p:nvPr/>
        </p:nvSpPr>
        <p:spPr>
          <a:xfrm>
            <a:off x="446383" y="1197628"/>
            <a:ext cx="7488832" cy="1261884"/>
          </a:xfrm>
          <a:prstGeom prst="rect">
            <a:avLst/>
          </a:prstGeom>
          <a:solidFill>
            <a:schemeClr val="bg1">
              <a:lumMod val="85000"/>
            </a:schemeClr>
          </a:solidFill>
        </p:spPr>
        <p:txBody>
          <a:bodyPr wrap="square" rtlCol="0">
            <a:spAutoFit/>
          </a:bodyPr>
          <a:lstStyle/>
          <a:p>
            <a:r>
              <a:rPr lang="en-US" sz="1600" b="1" dirty="0">
                <a:ea typeface="Courier" charset="0"/>
                <a:cs typeface="Courier" charset="0"/>
              </a:rPr>
              <a:t>definition interrupt EXTI* interrupt handler</a:t>
            </a:r>
          </a:p>
          <a:p>
            <a:r>
              <a:rPr lang="en-US" sz="1000" dirty="0">
                <a:latin typeface="Courier" charset="0"/>
                <a:ea typeface="Courier" charset="0"/>
                <a:cs typeface="Courier" charset="0"/>
              </a:rPr>
              <a:t>extern "C" void EXTI*_IRQHandler(void)  // Do not forget the ‘extern “C”’ in case of C++</a:t>
            </a:r>
          </a:p>
          <a:p>
            <a:r>
              <a:rPr lang="en-US" sz="1000" dirty="0">
                <a:latin typeface="Courier" charset="0"/>
                <a:ea typeface="Courier" charset="0"/>
                <a:cs typeface="Courier" charset="0"/>
              </a:rPr>
              <a:t>{</a:t>
            </a:r>
          </a:p>
          <a:p>
            <a:r>
              <a:rPr lang="en-US" sz="1000" dirty="0">
                <a:latin typeface="Courier" charset="0"/>
                <a:ea typeface="Courier" charset="0"/>
                <a:cs typeface="Courier" charset="0"/>
              </a:rPr>
              <a:t>    EXTI-&gt;PR = EXTI_PR_PR*;    // Reset interrupt flag of EXTI*. This is needed otherwise the</a:t>
            </a:r>
            <a:br>
              <a:rPr lang="en-US" sz="1000" dirty="0">
                <a:latin typeface="Courier" charset="0"/>
                <a:ea typeface="Courier" charset="0"/>
                <a:cs typeface="Courier" charset="0"/>
              </a:rPr>
            </a:br>
            <a:r>
              <a:rPr lang="en-US" sz="1000" dirty="0">
                <a:latin typeface="Courier" charset="0"/>
                <a:ea typeface="Courier" charset="0"/>
                <a:cs typeface="Courier" charset="0"/>
              </a:rPr>
              <a:t>                               // interrupt handler will be called again.</a:t>
            </a:r>
          </a:p>
          <a:p>
            <a:r>
              <a:rPr lang="en-US" sz="1000" dirty="0">
                <a:latin typeface="Courier" charset="0"/>
                <a:ea typeface="Courier" charset="0"/>
                <a:cs typeface="Courier" charset="0"/>
              </a:rPr>
              <a:t>    // handle interrupt here</a:t>
            </a:r>
          </a:p>
          <a:p>
            <a:r>
              <a:rPr lang="nl-NL" sz="1000" dirty="0">
                <a:latin typeface="Courier" charset="0"/>
                <a:ea typeface="Courier" charset="0"/>
                <a:cs typeface="Courier" charset="0"/>
              </a:rPr>
              <a:t>}</a:t>
            </a:r>
            <a:endParaRPr lang="en-US" sz="1000" dirty="0">
              <a:latin typeface="Courier" charset="0"/>
              <a:ea typeface="Courier" charset="0"/>
              <a:cs typeface="Courier" charset="0"/>
            </a:endParaRPr>
          </a:p>
        </p:txBody>
      </p:sp>
      <p:sp>
        <p:nvSpPr>
          <p:cNvPr id="5" name="TextBox 4"/>
          <p:cNvSpPr txBox="1"/>
          <p:nvPr/>
        </p:nvSpPr>
        <p:spPr>
          <a:xfrm>
            <a:off x="446383" y="3579862"/>
            <a:ext cx="7488832" cy="800219"/>
          </a:xfrm>
          <a:prstGeom prst="rect">
            <a:avLst/>
          </a:prstGeom>
          <a:solidFill>
            <a:schemeClr val="bg1">
              <a:lumMod val="85000"/>
            </a:schemeClr>
          </a:solidFill>
        </p:spPr>
        <p:txBody>
          <a:bodyPr wrap="square" rtlCol="0">
            <a:spAutoFit/>
          </a:bodyPr>
          <a:lstStyle/>
          <a:p>
            <a:r>
              <a:rPr lang="en-US" sz="1600" b="1" dirty="0">
                <a:ea typeface="Courier" charset="0"/>
                <a:cs typeface="Courier" charset="0"/>
              </a:rPr>
              <a:t>configure and enable interrupt EXTI0</a:t>
            </a:r>
          </a:p>
          <a:p>
            <a:r>
              <a:rPr lang="en-US" sz="1000" dirty="0">
                <a:latin typeface="Courier" charset="0"/>
                <a:ea typeface="Courier" charset="0"/>
                <a:cs typeface="Courier" charset="0"/>
              </a:rPr>
              <a:t>EXTI-&gt;FTSR = EXTI_FTSR_TR*;   // Set interrupt EXTI* trigger to falling edge</a:t>
            </a:r>
          </a:p>
          <a:p>
            <a:r>
              <a:rPr lang="en-US" sz="1000" dirty="0">
                <a:latin typeface="Courier" charset="0"/>
                <a:ea typeface="Courier" charset="0"/>
                <a:cs typeface="Courier" charset="0"/>
              </a:rPr>
              <a:t>EXTI-&gt;IMR = EXTI_IMR_MR*;     // Unmask EXTI* line</a:t>
            </a:r>
          </a:p>
          <a:p>
            <a:r>
              <a:rPr lang="en-US" sz="1000" dirty="0">
                <a:latin typeface="Courier" charset="0"/>
                <a:ea typeface="Courier" charset="0"/>
                <a:cs typeface="Courier" charset="0"/>
              </a:rPr>
              <a:t>NVIC_EnableIRQ(EXTI*_IRQn);   // Enable EXTI* interrupt</a:t>
            </a:r>
          </a:p>
        </p:txBody>
      </p:sp>
      <p:sp>
        <p:nvSpPr>
          <p:cNvPr id="6" name="TextBox 5"/>
          <p:cNvSpPr txBox="1"/>
          <p:nvPr/>
        </p:nvSpPr>
        <p:spPr>
          <a:xfrm>
            <a:off x="446383" y="4438625"/>
            <a:ext cx="5040560" cy="646331"/>
          </a:xfrm>
          <a:prstGeom prst="rect">
            <a:avLst/>
          </a:prstGeom>
          <a:noFill/>
        </p:spPr>
        <p:txBody>
          <a:bodyPr wrap="square" rtlCol="0">
            <a:spAutoFit/>
          </a:bodyPr>
          <a:lstStyle/>
          <a:p>
            <a:r>
              <a:rPr lang="en-US" sz="1200" dirty="0"/>
              <a:t>Notes:</a:t>
            </a:r>
          </a:p>
          <a:p>
            <a:pPr marL="171450" indent="-171450">
              <a:buFont typeface="Arial" panose="020B0604020202020204" pitchFamily="34" charset="0"/>
              <a:buChar char="•"/>
            </a:pPr>
            <a:r>
              <a:rPr lang="en-US" sz="1200" dirty="0"/>
              <a:t>For * fill in the right values, see reference manual.</a:t>
            </a:r>
          </a:p>
          <a:p>
            <a:pPr marL="171450" indent="-171450">
              <a:buFont typeface="Arial" panose="020B0604020202020204" pitchFamily="34" charset="0"/>
              <a:buChar char="•"/>
            </a:pPr>
            <a:r>
              <a:rPr lang="en-US" sz="1200" dirty="0"/>
              <a:t>NVIC_EnableIRQ() is a CMSIS function.</a:t>
            </a:r>
          </a:p>
        </p:txBody>
      </p:sp>
      <p:sp>
        <p:nvSpPr>
          <p:cNvPr id="7" name="TextBox 6"/>
          <p:cNvSpPr txBox="1"/>
          <p:nvPr/>
        </p:nvSpPr>
        <p:spPr>
          <a:xfrm>
            <a:off x="446383" y="2655687"/>
            <a:ext cx="7488832" cy="646331"/>
          </a:xfrm>
          <a:prstGeom prst="rect">
            <a:avLst/>
          </a:prstGeom>
          <a:solidFill>
            <a:schemeClr val="bg1">
              <a:lumMod val="85000"/>
            </a:schemeClr>
          </a:solidFill>
        </p:spPr>
        <p:txBody>
          <a:bodyPr wrap="square" rtlCol="0">
            <a:spAutoFit/>
          </a:bodyPr>
          <a:lstStyle/>
          <a:p>
            <a:r>
              <a:rPr lang="en-US" sz="1600" b="1" dirty="0">
                <a:ea typeface="Courier" charset="0"/>
                <a:cs typeface="Courier" charset="0"/>
              </a:rPr>
              <a:t>connect pin PA0 to external interrupt EXTI*</a:t>
            </a:r>
          </a:p>
          <a:p>
            <a:r>
              <a:rPr lang="en-US" sz="1000" dirty="0">
                <a:latin typeface="Courier" charset="0"/>
                <a:ea typeface="Courier" charset="0"/>
                <a:cs typeface="Courier" charset="0"/>
              </a:rPr>
              <a:t>SYSCFG-&gt;EXTICR[*] = (SYSCFG-&gt;EXTICR[*] &amp; ~SYSCFG_EXTICR*_EXTI*) |</a:t>
            </a:r>
            <a:br>
              <a:rPr lang="en-US" sz="1000" dirty="0">
                <a:latin typeface="Courier" charset="0"/>
                <a:ea typeface="Courier" charset="0"/>
                <a:cs typeface="Courier" charset="0"/>
              </a:rPr>
            </a:br>
            <a:r>
              <a:rPr lang="en-US" sz="1000" dirty="0">
                <a:latin typeface="Courier" charset="0"/>
                <a:ea typeface="Courier" charset="0"/>
                <a:cs typeface="Courier" charset="0"/>
              </a:rPr>
              <a:t>                    (0b**** &lt;&lt; SYSCFG_EXTICR*_EXTI*_Pos); // pin PA0 to interrupt EXTI*</a:t>
            </a:r>
          </a:p>
        </p:txBody>
      </p:sp>
      <p:sp>
        <p:nvSpPr>
          <p:cNvPr id="8" name="TextBox 7"/>
          <p:cNvSpPr txBox="1"/>
          <p:nvPr/>
        </p:nvSpPr>
        <p:spPr>
          <a:xfrm rot="20988284">
            <a:off x="3712833" y="3200082"/>
            <a:ext cx="5375548" cy="1107996"/>
          </a:xfrm>
          <a:prstGeom prst="rect">
            <a:avLst/>
          </a:prstGeom>
          <a:solidFill>
            <a:srgbClr val="FFFF00">
              <a:alpha val="57000"/>
            </a:srgbClr>
          </a:solidFill>
        </p:spPr>
        <p:txBody>
          <a:bodyPr wrap="square" rtlCol="0">
            <a:spAutoFit/>
          </a:bodyPr>
          <a:lstStyle/>
          <a:p>
            <a:r>
              <a:rPr lang="en-US" b="1" i="1" dirty="0"/>
              <a:t>Tip:</a:t>
            </a:r>
          </a:p>
          <a:p>
            <a:r>
              <a:rPr lang="en-US" sz="1600" dirty="0"/>
              <a:t>Check out the Speaker Notes and carefully check in the reference manual which </a:t>
            </a:r>
            <a:r>
              <a:rPr lang="en-US" sz="1600" dirty="0">
                <a:ea typeface="Calibri" charset="0"/>
                <a:cs typeface="Calibri" charset="0"/>
              </a:rPr>
              <a:t>SYSCFG_EXTICR* register you need for your EXTI* interrupt.</a:t>
            </a:r>
            <a:endParaRPr lang="en-US" sz="1600" dirty="0"/>
          </a:p>
        </p:txBody>
      </p:sp>
    </p:spTree>
    <p:extLst>
      <p:ext uri="{BB962C8B-B14F-4D97-AF65-F5344CB8AC3E}">
        <p14:creationId xmlns:p14="http://schemas.microsoft.com/office/powerpoint/2010/main" val="1147766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6375"/>
            <a:ext cx="8229600" cy="857250"/>
          </a:xfrm>
        </p:spPr>
        <p:txBody>
          <a:bodyPr/>
          <a:lstStyle/>
          <a:p>
            <a:pPr algn="l"/>
            <a:r>
              <a:rPr lang="en-GB" dirty="0"/>
              <a:t>Good interrupt handler design</a:t>
            </a:r>
          </a:p>
        </p:txBody>
      </p:sp>
      <p:sp>
        <p:nvSpPr>
          <p:cNvPr id="3" name="Rectangle 2"/>
          <p:cNvSpPr/>
          <p:nvPr/>
        </p:nvSpPr>
        <p:spPr>
          <a:xfrm>
            <a:off x="490092" y="1063624"/>
            <a:ext cx="8653908" cy="2308324"/>
          </a:xfrm>
          <a:prstGeom prst="rect">
            <a:avLst/>
          </a:prstGeom>
        </p:spPr>
        <p:txBody>
          <a:bodyPr wrap="square">
            <a:spAutoFit/>
          </a:bodyPr>
          <a:lstStyle/>
          <a:p>
            <a:pPr marL="285750" indent="-285750">
              <a:buFont typeface="Arial" charset="0"/>
              <a:buChar char="•"/>
            </a:pPr>
            <a:r>
              <a:rPr lang="en-US" sz="2400" dirty="0"/>
              <a:t>Keep your interrupt handler short and simple.</a:t>
            </a:r>
          </a:p>
          <a:p>
            <a:pPr marL="285750" indent="-285750">
              <a:buFont typeface="Arial" charset="0"/>
              <a:buChar char="•"/>
            </a:pPr>
            <a:r>
              <a:rPr lang="en-US" sz="2400" dirty="0"/>
              <a:t>Do not waste time in the interrupt handler, so no delay or print.</a:t>
            </a:r>
          </a:p>
          <a:p>
            <a:pPr marL="285750" indent="-285750">
              <a:buFont typeface="Arial" charset="0"/>
              <a:buChar char="•"/>
            </a:pPr>
            <a:r>
              <a:rPr lang="en-US" sz="2400" dirty="0"/>
              <a:t>Avoid loops (they can hang).</a:t>
            </a:r>
          </a:p>
          <a:p>
            <a:pPr marL="285750" indent="-285750">
              <a:buFont typeface="Arial" charset="0"/>
              <a:buChar char="•"/>
            </a:pPr>
            <a:r>
              <a:rPr lang="en-US" sz="2400" dirty="0"/>
              <a:t>To make sure variables shared between an interrupt handler and the main program are updated correctly, declare them as volatile.</a:t>
            </a:r>
          </a:p>
          <a:p>
            <a:pPr marL="285750" indent="-285750">
              <a:buFont typeface="Arial" charset="0"/>
              <a:buChar char="•"/>
            </a:pPr>
            <a:r>
              <a:rPr lang="en-US" sz="2400" dirty="0"/>
              <a:t>See Speaker Notes for some important details!</a:t>
            </a:r>
          </a:p>
        </p:txBody>
      </p:sp>
      <p:sp>
        <p:nvSpPr>
          <p:cNvPr id="4" name="TextBox 3">
            <a:extLst>
              <a:ext uri="{FF2B5EF4-FFF2-40B4-BE49-F238E27FC236}">
                <a16:creationId xmlns:a16="http://schemas.microsoft.com/office/drawing/2014/main" id="{CB76F33F-52B0-8A41-A08B-1CA8820ADB65}"/>
              </a:ext>
            </a:extLst>
          </p:cNvPr>
          <p:cNvSpPr txBox="1"/>
          <p:nvPr/>
        </p:nvSpPr>
        <p:spPr>
          <a:xfrm rot="20988284">
            <a:off x="2517597" y="3606409"/>
            <a:ext cx="5375548" cy="861774"/>
          </a:xfrm>
          <a:prstGeom prst="rect">
            <a:avLst/>
          </a:prstGeom>
          <a:solidFill>
            <a:srgbClr val="FFC000">
              <a:alpha val="57000"/>
            </a:srgbClr>
          </a:solidFill>
        </p:spPr>
        <p:txBody>
          <a:bodyPr wrap="square" rtlCol="0">
            <a:spAutoFit/>
          </a:bodyPr>
          <a:lstStyle/>
          <a:p>
            <a:r>
              <a:rPr lang="en-US" b="1" i="1" dirty="0"/>
              <a:t>Discussion:</a:t>
            </a:r>
          </a:p>
          <a:p>
            <a:r>
              <a:rPr lang="en-US" sz="1600" dirty="0"/>
              <a:t>How can you share information between a C++ class and the interrupt handler?</a:t>
            </a:r>
          </a:p>
        </p:txBody>
      </p:sp>
    </p:spTree>
    <p:extLst>
      <p:ext uri="{BB962C8B-B14F-4D97-AF65-F5344CB8AC3E}">
        <p14:creationId xmlns:p14="http://schemas.microsoft.com/office/powerpoint/2010/main" val="1978113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6375"/>
            <a:ext cx="8229600" cy="857250"/>
          </a:xfrm>
        </p:spPr>
        <p:txBody>
          <a:bodyPr>
            <a:normAutofit fontScale="90000"/>
          </a:bodyPr>
          <a:lstStyle/>
          <a:p>
            <a:pPr algn="l"/>
            <a:r>
              <a:rPr lang="en-GB" dirty="0"/>
              <a:t>Challenge:</a:t>
            </a:r>
            <a:br>
              <a:rPr lang="en-GB" dirty="0"/>
            </a:br>
            <a:r>
              <a:rPr lang="en-GB" dirty="0"/>
              <a:t>How to determine a short and long button press?</a:t>
            </a:r>
          </a:p>
        </p:txBody>
      </p:sp>
      <p:grpSp>
        <p:nvGrpSpPr>
          <p:cNvPr id="96" name="Group 95"/>
          <p:cNvGrpSpPr/>
          <p:nvPr/>
        </p:nvGrpSpPr>
        <p:grpSpPr>
          <a:xfrm>
            <a:off x="833912" y="1300288"/>
            <a:ext cx="2695119" cy="2196421"/>
            <a:chOff x="833912" y="1300288"/>
            <a:chExt cx="2695119" cy="2196421"/>
          </a:xfrm>
        </p:grpSpPr>
        <p:sp>
          <p:nvSpPr>
            <p:cNvPr id="41" name="Rectangle 40"/>
            <p:cNvSpPr/>
            <p:nvPr/>
          </p:nvSpPr>
          <p:spPr>
            <a:xfrm>
              <a:off x="1008751" y="1300288"/>
              <a:ext cx="1368152" cy="1872208"/>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1152767" y="1332399"/>
              <a:ext cx="1080120" cy="276999"/>
            </a:xfrm>
            <a:prstGeom prst="rect">
              <a:avLst/>
            </a:prstGeom>
            <a:noFill/>
          </p:spPr>
          <p:txBody>
            <a:bodyPr wrap="square" rtlCol="0">
              <a:spAutoFit/>
            </a:bodyPr>
            <a:lstStyle/>
            <a:p>
              <a:r>
                <a:rPr lang="en-US" sz="1200" dirty="0"/>
                <a:t>STM32 board</a:t>
              </a:r>
            </a:p>
          </p:txBody>
        </p:sp>
        <p:grpSp>
          <p:nvGrpSpPr>
            <p:cNvPr id="47" name="Group 46"/>
            <p:cNvGrpSpPr/>
            <p:nvPr/>
          </p:nvGrpSpPr>
          <p:grpSpPr>
            <a:xfrm>
              <a:off x="2373242" y="2067151"/>
              <a:ext cx="206280" cy="62264"/>
              <a:chOff x="2483768" y="2684633"/>
              <a:chExt cx="206280" cy="62264"/>
            </a:xfrm>
          </p:grpSpPr>
          <p:cxnSp>
            <p:nvCxnSpPr>
              <p:cNvPr id="80" name="Straight Connector 79"/>
              <p:cNvCxnSpPr/>
              <p:nvPr/>
            </p:nvCxnSpPr>
            <p:spPr>
              <a:xfrm>
                <a:off x="2483768" y="2715766"/>
                <a:ext cx="144016" cy="0"/>
              </a:xfrm>
              <a:prstGeom prst="line">
                <a:avLst/>
              </a:prstGeom>
            </p:spPr>
            <p:style>
              <a:lnRef idx="2">
                <a:schemeClr val="accent1"/>
              </a:lnRef>
              <a:fillRef idx="0">
                <a:schemeClr val="accent1"/>
              </a:fillRef>
              <a:effectRef idx="1">
                <a:schemeClr val="accent1"/>
              </a:effectRef>
              <a:fontRef idx="minor">
                <a:schemeClr val="tx1"/>
              </a:fontRef>
            </p:style>
          </p:cxnSp>
          <p:sp>
            <p:nvSpPr>
              <p:cNvPr id="81" name="Oval 80"/>
              <p:cNvSpPr/>
              <p:nvPr/>
            </p:nvSpPr>
            <p:spPr>
              <a:xfrm>
                <a:off x="2627784" y="2684633"/>
                <a:ext cx="62264" cy="62264"/>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9" name="Group 48"/>
            <p:cNvGrpSpPr/>
            <p:nvPr/>
          </p:nvGrpSpPr>
          <p:grpSpPr>
            <a:xfrm>
              <a:off x="2376903" y="2894419"/>
              <a:ext cx="206280" cy="62264"/>
              <a:chOff x="2483768" y="3517809"/>
              <a:chExt cx="206280" cy="62264"/>
            </a:xfrm>
          </p:grpSpPr>
          <p:cxnSp>
            <p:nvCxnSpPr>
              <p:cNvPr id="78" name="Straight Connector 77"/>
              <p:cNvCxnSpPr/>
              <p:nvPr/>
            </p:nvCxnSpPr>
            <p:spPr>
              <a:xfrm>
                <a:off x="2483768" y="3548942"/>
                <a:ext cx="144016" cy="0"/>
              </a:xfrm>
              <a:prstGeom prst="line">
                <a:avLst/>
              </a:prstGeom>
            </p:spPr>
            <p:style>
              <a:lnRef idx="2">
                <a:schemeClr val="accent1"/>
              </a:lnRef>
              <a:fillRef idx="0">
                <a:schemeClr val="accent1"/>
              </a:fillRef>
              <a:effectRef idx="1">
                <a:schemeClr val="accent1"/>
              </a:effectRef>
              <a:fontRef idx="minor">
                <a:schemeClr val="tx1"/>
              </a:fontRef>
            </p:style>
          </p:cxnSp>
          <p:sp>
            <p:nvSpPr>
              <p:cNvPr id="79" name="Oval 78"/>
              <p:cNvSpPr/>
              <p:nvPr/>
            </p:nvSpPr>
            <p:spPr>
              <a:xfrm>
                <a:off x="2627784" y="3517809"/>
                <a:ext cx="62264" cy="62264"/>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0" name="TextBox 49"/>
            <p:cNvSpPr txBox="1"/>
            <p:nvPr/>
          </p:nvSpPr>
          <p:spPr>
            <a:xfrm>
              <a:off x="1986152" y="2802441"/>
              <a:ext cx="493469" cy="246221"/>
            </a:xfrm>
            <a:prstGeom prst="rect">
              <a:avLst/>
            </a:prstGeom>
            <a:noFill/>
          </p:spPr>
          <p:txBody>
            <a:bodyPr wrap="square" rtlCol="0">
              <a:spAutoFit/>
            </a:bodyPr>
            <a:lstStyle/>
            <a:p>
              <a:r>
                <a:rPr lang="en-US" sz="1000" dirty="0"/>
                <a:t>GND</a:t>
              </a:r>
            </a:p>
          </p:txBody>
        </p:sp>
        <p:sp>
          <p:nvSpPr>
            <p:cNvPr id="51" name="TextBox 50"/>
            <p:cNvSpPr txBox="1"/>
            <p:nvPr/>
          </p:nvSpPr>
          <p:spPr>
            <a:xfrm>
              <a:off x="2021110" y="1862557"/>
              <a:ext cx="432048" cy="246221"/>
            </a:xfrm>
            <a:prstGeom prst="rect">
              <a:avLst/>
            </a:prstGeom>
            <a:noFill/>
          </p:spPr>
          <p:txBody>
            <a:bodyPr wrap="square" rtlCol="0">
              <a:spAutoFit/>
            </a:bodyPr>
            <a:lstStyle/>
            <a:p>
              <a:r>
                <a:rPr lang="en-US" sz="1000" dirty="0"/>
                <a:t>PA0</a:t>
              </a:r>
            </a:p>
          </p:txBody>
        </p:sp>
        <p:sp>
          <p:nvSpPr>
            <p:cNvPr id="52" name="Rectangle 51"/>
            <p:cNvSpPr/>
            <p:nvPr/>
          </p:nvSpPr>
          <p:spPr>
            <a:xfrm rot="10800000">
              <a:off x="1678213" y="2023768"/>
              <a:ext cx="360040" cy="144016"/>
            </a:xfrm>
            <a:prstGeom prst="rect">
              <a:avLst/>
            </a:prstGeom>
            <a:noFill/>
            <a:ln w="25400">
              <a:solidFill>
                <a:schemeClr val="tx2">
                  <a:lumMod val="60000"/>
                  <a:lumOff val="40000"/>
                </a:schemeClr>
              </a:solidFill>
            </a:ln>
            <a:effectLst>
              <a:outerShdw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5" name="Straight Connector 54"/>
            <p:cNvCxnSpPr/>
            <p:nvPr/>
          </p:nvCxnSpPr>
          <p:spPr>
            <a:xfrm>
              <a:off x="2583183" y="2925551"/>
              <a:ext cx="69682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a:cxnSpLocks/>
              <a:stCxn id="81" idx="6"/>
            </p:cNvCxnSpPr>
            <p:nvPr/>
          </p:nvCxnSpPr>
          <p:spPr>
            <a:xfrm flipV="1">
              <a:off x="2579522" y="2092375"/>
              <a:ext cx="700480" cy="59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a:cxnSpLocks/>
            </p:cNvCxnSpPr>
            <p:nvPr/>
          </p:nvCxnSpPr>
          <p:spPr>
            <a:xfrm>
              <a:off x="3280003" y="2092375"/>
              <a:ext cx="0" cy="2291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1583271" y="2140024"/>
              <a:ext cx="592341" cy="370821"/>
            </a:xfrm>
            <a:prstGeom prst="rect">
              <a:avLst/>
            </a:prstGeom>
            <a:noFill/>
          </p:spPr>
          <p:txBody>
            <a:bodyPr wrap="square" rtlCol="0">
              <a:spAutoFit/>
            </a:bodyPr>
            <a:lstStyle/>
            <a:p>
              <a:r>
                <a:rPr lang="en-US" sz="900" dirty="0"/>
                <a:t>internal pull-up</a:t>
              </a:r>
            </a:p>
          </p:txBody>
        </p:sp>
        <p:sp>
          <p:nvSpPr>
            <p:cNvPr id="60" name="TextBox 59"/>
            <p:cNvSpPr txBox="1"/>
            <p:nvPr/>
          </p:nvSpPr>
          <p:spPr>
            <a:xfrm>
              <a:off x="833912" y="3219710"/>
              <a:ext cx="1905725" cy="276999"/>
            </a:xfrm>
            <a:prstGeom prst="rect">
              <a:avLst/>
            </a:prstGeom>
            <a:noFill/>
          </p:spPr>
          <p:txBody>
            <a:bodyPr wrap="square" rtlCol="0">
              <a:spAutoFit/>
            </a:bodyPr>
            <a:lstStyle/>
            <a:p>
              <a:r>
                <a:rPr lang="en-US" sz="1200" dirty="0"/>
                <a:t>PA0 input in pull-up mode</a:t>
              </a:r>
            </a:p>
          </p:txBody>
        </p:sp>
        <p:grpSp>
          <p:nvGrpSpPr>
            <p:cNvPr id="61" name="Group 60"/>
            <p:cNvGrpSpPr/>
            <p:nvPr/>
          </p:nvGrpSpPr>
          <p:grpSpPr>
            <a:xfrm>
              <a:off x="3248870" y="2618916"/>
              <a:ext cx="62264" cy="320814"/>
              <a:chOff x="7388183" y="3098290"/>
              <a:chExt cx="62264" cy="320814"/>
            </a:xfrm>
          </p:grpSpPr>
          <p:cxnSp>
            <p:nvCxnSpPr>
              <p:cNvPr id="75" name="Straight Connector 74"/>
              <p:cNvCxnSpPr/>
              <p:nvPr/>
            </p:nvCxnSpPr>
            <p:spPr>
              <a:xfrm flipH="1">
                <a:off x="7415655" y="3179649"/>
                <a:ext cx="1" cy="23945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rot="16200000">
                <a:off x="7347308" y="3232562"/>
                <a:ext cx="14401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7" name="Oval 76"/>
              <p:cNvSpPr/>
              <p:nvPr/>
            </p:nvSpPr>
            <p:spPr>
              <a:xfrm rot="16200000">
                <a:off x="7388183" y="3098290"/>
                <a:ext cx="62264" cy="6226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63" name="Group 62"/>
            <p:cNvGrpSpPr/>
            <p:nvPr/>
          </p:nvGrpSpPr>
          <p:grpSpPr>
            <a:xfrm>
              <a:off x="3248870" y="2205260"/>
              <a:ext cx="62264" cy="206280"/>
              <a:chOff x="7388183" y="2684634"/>
              <a:chExt cx="62264" cy="206280"/>
            </a:xfrm>
          </p:grpSpPr>
          <p:cxnSp>
            <p:nvCxnSpPr>
              <p:cNvPr id="73" name="Straight Connector 72"/>
              <p:cNvCxnSpPr/>
              <p:nvPr/>
            </p:nvCxnSpPr>
            <p:spPr>
              <a:xfrm rot="5400000" flipV="1">
                <a:off x="7347308" y="2756642"/>
                <a:ext cx="14401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4" name="Oval 73"/>
              <p:cNvSpPr/>
              <p:nvPr/>
            </p:nvSpPr>
            <p:spPr>
              <a:xfrm rot="5400000" flipV="1">
                <a:off x="7388183" y="2828650"/>
                <a:ext cx="62264" cy="6226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64" name="Straight Connector 63"/>
            <p:cNvCxnSpPr/>
            <p:nvPr/>
          </p:nvCxnSpPr>
          <p:spPr>
            <a:xfrm>
              <a:off x="3389104" y="2349275"/>
              <a:ext cx="0" cy="34509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3387131" y="2517940"/>
              <a:ext cx="1419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rot="5400000">
              <a:off x="3458081" y="2521985"/>
              <a:ext cx="1419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038253" y="2098283"/>
              <a:ext cx="355793" cy="1"/>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1524438" y="2098639"/>
              <a:ext cx="142448" cy="1777"/>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1343882" y="1707366"/>
              <a:ext cx="442893" cy="230832"/>
            </a:xfrm>
            <a:prstGeom prst="rect">
              <a:avLst/>
            </a:prstGeom>
            <a:noFill/>
          </p:spPr>
          <p:txBody>
            <a:bodyPr wrap="square" rtlCol="0">
              <a:spAutoFit/>
            </a:bodyPr>
            <a:lstStyle/>
            <a:p>
              <a:r>
                <a:rPr lang="en-US" sz="900" dirty="0"/>
                <a:t>3.3V</a:t>
              </a:r>
            </a:p>
          </p:txBody>
        </p:sp>
        <p:grpSp>
          <p:nvGrpSpPr>
            <p:cNvPr id="70" name="Group 69"/>
            <p:cNvGrpSpPr/>
            <p:nvPr/>
          </p:nvGrpSpPr>
          <p:grpSpPr>
            <a:xfrm rot="16200000">
              <a:off x="1431057" y="1962075"/>
              <a:ext cx="206280" cy="62264"/>
              <a:chOff x="2483768" y="2684633"/>
              <a:chExt cx="206280" cy="62264"/>
            </a:xfrm>
          </p:grpSpPr>
          <p:cxnSp>
            <p:nvCxnSpPr>
              <p:cNvPr id="71" name="Straight Connector 70"/>
              <p:cNvCxnSpPr/>
              <p:nvPr/>
            </p:nvCxnSpPr>
            <p:spPr>
              <a:xfrm>
                <a:off x="2483768" y="2715766"/>
                <a:ext cx="144016" cy="0"/>
              </a:xfrm>
              <a:prstGeom prst="line">
                <a:avLst/>
              </a:prstGeom>
            </p:spPr>
            <p:style>
              <a:lnRef idx="2">
                <a:schemeClr val="accent1"/>
              </a:lnRef>
              <a:fillRef idx="0">
                <a:schemeClr val="accent1"/>
              </a:fillRef>
              <a:effectRef idx="1">
                <a:schemeClr val="accent1"/>
              </a:effectRef>
              <a:fontRef idx="minor">
                <a:schemeClr val="tx1"/>
              </a:fontRef>
            </p:style>
          </p:cxnSp>
          <p:sp>
            <p:nvSpPr>
              <p:cNvPr id="72" name="Oval 71"/>
              <p:cNvSpPr/>
              <p:nvPr/>
            </p:nvSpPr>
            <p:spPr>
              <a:xfrm>
                <a:off x="2627784" y="2684633"/>
                <a:ext cx="62264" cy="62264"/>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82" name="Group 81"/>
          <p:cNvGrpSpPr/>
          <p:nvPr/>
        </p:nvGrpSpPr>
        <p:grpSpPr>
          <a:xfrm flipV="1">
            <a:off x="3607221" y="3784695"/>
            <a:ext cx="972108" cy="360040"/>
            <a:chOff x="1331640" y="1995686"/>
            <a:chExt cx="972108" cy="360040"/>
          </a:xfrm>
          <a:effectLst/>
        </p:grpSpPr>
        <p:cxnSp>
          <p:nvCxnSpPr>
            <p:cNvPr id="83" name="Elbow Connector 82"/>
            <p:cNvCxnSpPr/>
            <p:nvPr/>
          </p:nvCxnSpPr>
          <p:spPr>
            <a:xfrm flipV="1">
              <a:off x="1331640" y="1995686"/>
              <a:ext cx="648072" cy="360040"/>
            </a:xfrm>
            <a:prstGeom prst="bentConnector3">
              <a:avLst/>
            </a:prstGeom>
            <a:effectLst/>
          </p:spPr>
          <p:style>
            <a:lnRef idx="2">
              <a:schemeClr val="accent1"/>
            </a:lnRef>
            <a:fillRef idx="0">
              <a:schemeClr val="accent1"/>
            </a:fillRef>
            <a:effectRef idx="1">
              <a:schemeClr val="accent1"/>
            </a:effectRef>
            <a:fontRef idx="minor">
              <a:schemeClr val="tx1"/>
            </a:fontRef>
          </p:style>
        </p:cxnSp>
        <p:cxnSp>
          <p:nvCxnSpPr>
            <p:cNvPr id="84" name="Elbow Connector 83"/>
            <p:cNvCxnSpPr/>
            <p:nvPr/>
          </p:nvCxnSpPr>
          <p:spPr>
            <a:xfrm>
              <a:off x="1655676" y="1995686"/>
              <a:ext cx="648072" cy="360040"/>
            </a:xfrm>
            <a:prstGeom prst="bentConnector3">
              <a:avLst/>
            </a:prstGeom>
            <a:effectLst/>
          </p:spPr>
          <p:style>
            <a:lnRef idx="2">
              <a:schemeClr val="accent1"/>
            </a:lnRef>
            <a:fillRef idx="0">
              <a:schemeClr val="accent1"/>
            </a:fillRef>
            <a:effectRef idx="1">
              <a:schemeClr val="accent1"/>
            </a:effectRef>
            <a:fontRef idx="minor">
              <a:schemeClr val="tx1"/>
            </a:fontRef>
          </p:style>
        </p:cxnSp>
      </p:grpSp>
      <p:sp>
        <p:nvSpPr>
          <p:cNvPr id="85" name="TextBox 84"/>
          <p:cNvSpPr txBox="1"/>
          <p:nvPr/>
        </p:nvSpPr>
        <p:spPr>
          <a:xfrm>
            <a:off x="5580112" y="4835723"/>
            <a:ext cx="1108795" cy="307777"/>
          </a:xfrm>
          <a:prstGeom prst="rect">
            <a:avLst/>
          </a:prstGeom>
          <a:noFill/>
        </p:spPr>
        <p:txBody>
          <a:bodyPr wrap="square" rtlCol="0">
            <a:spAutoFit/>
          </a:bodyPr>
          <a:lstStyle/>
          <a:p>
            <a:r>
              <a:rPr lang="en-US" sz="1400" dirty="0">
                <a:solidFill>
                  <a:schemeClr val="tx2">
                    <a:lumMod val="60000"/>
                    <a:lumOff val="40000"/>
                  </a:schemeClr>
                </a:solidFill>
              </a:rPr>
              <a:t>rising edge</a:t>
            </a:r>
          </a:p>
        </p:txBody>
      </p:sp>
      <p:grpSp>
        <p:nvGrpSpPr>
          <p:cNvPr id="6" name="Group 5"/>
          <p:cNvGrpSpPr/>
          <p:nvPr/>
        </p:nvGrpSpPr>
        <p:grpSpPr>
          <a:xfrm>
            <a:off x="3607221" y="4452596"/>
            <a:ext cx="4433855" cy="360040"/>
            <a:chOff x="2586417" y="4482920"/>
            <a:chExt cx="4433855" cy="360040"/>
          </a:xfrm>
        </p:grpSpPr>
        <p:cxnSp>
          <p:nvCxnSpPr>
            <p:cNvPr id="87" name="Elbow Connector 86"/>
            <p:cNvCxnSpPr/>
            <p:nvPr/>
          </p:nvCxnSpPr>
          <p:spPr>
            <a:xfrm>
              <a:off x="2586417" y="4482920"/>
              <a:ext cx="648072" cy="360040"/>
            </a:xfrm>
            <a:prstGeom prst="bentConnector3">
              <a:avLst/>
            </a:prstGeom>
            <a:effectLst/>
          </p:spPr>
          <p:style>
            <a:lnRef idx="2">
              <a:schemeClr val="accent1"/>
            </a:lnRef>
            <a:fillRef idx="0">
              <a:schemeClr val="accent1"/>
            </a:fillRef>
            <a:effectRef idx="1">
              <a:schemeClr val="accent1"/>
            </a:effectRef>
            <a:fontRef idx="minor">
              <a:schemeClr val="tx1"/>
            </a:fontRef>
          </p:style>
        </p:cxnSp>
        <p:cxnSp>
          <p:nvCxnSpPr>
            <p:cNvPr id="88" name="Elbow Connector 87"/>
            <p:cNvCxnSpPr/>
            <p:nvPr/>
          </p:nvCxnSpPr>
          <p:spPr>
            <a:xfrm flipV="1">
              <a:off x="2910453" y="4482920"/>
              <a:ext cx="4109819" cy="360040"/>
            </a:xfrm>
            <a:prstGeom prst="bentConnector3">
              <a:avLst/>
            </a:prstGeom>
            <a:effectLst/>
          </p:spPr>
          <p:style>
            <a:lnRef idx="2">
              <a:schemeClr val="accent1"/>
            </a:lnRef>
            <a:fillRef idx="0">
              <a:schemeClr val="accent1"/>
            </a:fillRef>
            <a:effectRef idx="1">
              <a:schemeClr val="accent1"/>
            </a:effectRef>
            <a:fontRef idx="minor">
              <a:schemeClr val="tx1"/>
            </a:fontRef>
          </p:style>
        </p:cxnSp>
      </p:grpSp>
      <p:sp>
        <p:nvSpPr>
          <p:cNvPr id="89" name="TextBox 88"/>
          <p:cNvSpPr txBox="1"/>
          <p:nvPr/>
        </p:nvSpPr>
        <p:spPr>
          <a:xfrm>
            <a:off x="1008751" y="4452596"/>
            <a:ext cx="2520280" cy="307777"/>
          </a:xfrm>
          <a:prstGeom prst="rect">
            <a:avLst/>
          </a:prstGeom>
          <a:noFill/>
        </p:spPr>
        <p:txBody>
          <a:bodyPr wrap="square" rtlCol="0">
            <a:spAutoFit/>
          </a:bodyPr>
          <a:lstStyle/>
          <a:p>
            <a:r>
              <a:rPr lang="en-US" sz="1400" dirty="0"/>
              <a:t>long press  &gt; 500 ms PA0 signal</a:t>
            </a:r>
          </a:p>
        </p:txBody>
      </p:sp>
      <p:sp>
        <p:nvSpPr>
          <p:cNvPr id="90" name="TextBox 89"/>
          <p:cNvSpPr txBox="1"/>
          <p:nvPr/>
        </p:nvSpPr>
        <p:spPr>
          <a:xfrm>
            <a:off x="188695" y="3784695"/>
            <a:ext cx="3457852" cy="307777"/>
          </a:xfrm>
          <a:prstGeom prst="rect">
            <a:avLst/>
          </a:prstGeom>
          <a:noFill/>
        </p:spPr>
        <p:txBody>
          <a:bodyPr wrap="square" rtlCol="0">
            <a:spAutoFit/>
          </a:bodyPr>
          <a:lstStyle/>
          <a:p>
            <a:r>
              <a:rPr lang="en-US" sz="1400" dirty="0"/>
              <a:t>short press  &gt; 10 ms and &lt; 500 ms PA0 signal</a:t>
            </a:r>
          </a:p>
        </p:txBody>
      </p:sp>
      <p:sp>
        <p:nvSpPr>
          <p:cNvPr id="91" name="TextBox 90"/>
          <p:cNvSpPr txBox="1"/>
          <p:nvPr/>
        </p:nvSpPr>
        <p:spPr>
          <a:xfrm>
            <a:off x="3404251" y="4820327"/>
            <a:ext cx="1108795" cy="307777"/>
          </a:xfrm>
          <a:prstGeom prst="rect">
            <a:avLst/>
          </a:prstGeom>
          <a:noFill/>
        </p:spPr>
        <p:txBody>
          <a:bodyPr wrap="square" rtlCol="0">
            <a:spAutoFit/>
          </a:bodyPr>
          <a:lstStyle/>
          <a:p>
            <a:r>
              <a:rPr lang="en-US" sz="1400" dirty="0">
                <a:solidFill>
                  <a:schemeClr val="tx2">
                    <a:lumMod val="60000"/>
                    <a:lumOff val="40000"/>
                  </a:schemeClr>
                </a:solidFill>
              </a:rPr>
              <a:t>falling edge</a:t>
            </a:r>
          </a:p>
        </p:txBody>
      </p:sp>
      <p:cxnSp>
        <p:nvCxnSpPr>
          <p:cNvPr id="38" name="Straight Arrow Connector 37"/>
          <p:cNvCxnSpPr/>
          <p:nvPr/>
        </p:nvCxnSpPr>
        <p:spPr>
          <a:xfrm>
            <a:off x="3931257" y="4571061"/>
            <a:ext cx="0" cy="12311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V="1">
            <a:off x="5986166" y="4589057"/>
            <a:ext cx="0" cy="15106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3931257" y="3885867"/>
            <a:ext cx="0" cy="12311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4255293" y="3887843"/>
            <a:ext cx="0" cy="15106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292081" y="2694367"/>
            <a:ext cx="2520280" cy="369332"/>
          </a:xfrm>
          <a:prstGeom prst="rect">
            <a:avLst/>
          </a:prstGeom>
          <a:noFill/>
        </p:spPr>
        <p:txBody>
          <a:bodyPr wrap="square" rtlCol="0">
            <a:spAutoFit/>
          </a:bodyPr>
          <a:lstStyle/>
          <a:p>
            <a:r>
              <a:rPr lang="en-US" b="1" dirty="0">
                <a:solidFill>
                  <a:schemeClr val="accent1"/>
                </a:solidFill>
              </a:rPr>
              <a:t>make a state diagram!</a:t>
            </a:r>
            <a:endParaRPr lang="en-US" sz="1400" dirty="0"/>
          </a:p>
        </p:txBody>
      </p:sp>
      <p:pic>
        <p:nvPicPr>
          <p:cNvPr id="1032" name="Picture 8" descr="fbeeldingsresultaat voor tip transpar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8122" y="2370575"/>
            <a:ext cx="979253" cy="1043633"/>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Connector 53">
            <a:extLst>
              <a:ext uri="{FF2B5EF4-FFF2-40B4-BE49-F238E27FC236}">
                <a16:creationId xmlns:a16="http://schemas.microsoft.com/office/drawing/2014/main" id="{42C7D7CD-BC8A-2442-B9FB-5CFD9E243641}"/>
              </a:ext>
            </a:extLst>
          </p:cNvPr>
          <p:cNvCxnSpPr>
            <a:cxnSpLocks/>
          </p:cNvCxnSpPr>
          <p:nvPr/>
        </p:nvCxnSpPr>
        <p:spPr>
          <a:xfrm flipV="1">
            <a:off x="2967926" y="2108778"/>
            <a:ext cx="0" cy="34610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BCD2474-3C2B-9049-9140-070F5B25A69C}"/>
              </a:ext>
            </a:extLst>
          </p:cNvPr>
          <p:cNvCxnSpPr>
            <a:cxnSpLocks/>
          </p:cNvCxnSpPr>
          <p:nvPr/>
        </p:nvCxnSpPr>
        <p:spPr>
          <a:xfrm>
            <a:off x="2855064" y="2454884"/>
            <a:ext cx="225724" cy="0"/>
          </a:xfrm>
          <a:prstGeom prst="line">
            <a:avLst/>
          </a:prstGeom>
          <a:ln w="349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A78ABB0B-8413-8A40-A954-248160FC5A24}"/>
              </a:ext>
            </a:extLst>
          </p:cNvPr>
          <p:cNvCxnSpPr>
            <a:cxnSpLocks/>
          </p:cNvCxnSpPr>
          <p:nvPr/>
        </p:nvCxnSpPr>
        <p:spPr>
          <a:xfrm>
            <a:off x="2855064" y="2526892"/>
            <a:ext cx="225724" cy="0"/>
          </a:xfrm>
          <a:prstGeom prst="line">
            <a:avLst/>
          </a:prstGeom>
          <a:ln w="349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7EA5CA38-60ED-7A46-A1F9-6D1A475B507E}"/>
              </a:ext>
            </a:extLst>
          </p:cNvPr>
          <p:cNvCxnSpPr>
            <a:cxnSpLocks/>
          </p:cNvCxnSpPr>
          <p:nvPr/>
        </p:nvCxnSpPr>
        <p:spPr>
          <a:xfrm flipV="1">
            <a:off x="2967926" y="2527911"/>
            <a:ext cx="0" cy="40600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E6DC2D43-1FA4-9D45-9B71-2AC8C3D2792C}"/>
              </a:ext>
            </a:extLst>
          </p:cNvPr>
          <p:cNvSpPr txBox="1"/>
          <p:nvPr/>
        </p:nvSpPr>
        <p:spPr>
          <a:xfrm>
            <a:off x="2354005" y="2262060"/>
            <a:ext cx="629694" cy="369332"/>
          </a:xfrm>
          <a:prstGeom prst="rect">
            <a:avLst/>
          </a:prstGeom>
          <a:noFill/>
        </p:spPr>
        <p:txBody>
          <a:bodyPr wrap="square" rtlCol="0">
            <a:spAutoFit/>
          </a:bodyPr>
          <a:lstStyle/>
          <a:p>
            <a:r>
              <a:rPr lang="en-US" sz="900" dirty="0"/>
              <a:t>capacitor 100 nF</a:t>
            </a:r>
          </a:p>
        </p:txBody>
      </p:sp>
    </p:spTree>
    <p:extLst>
      <p:ext uri="{BB962C8B-B14F-4D97-AF65-F5344CB8AC3E}">
        <p14:creationId xmlns:p14="http://schemas.microsoft.com/office/powerpoint/2010/main" val="1635272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6375"/>
            <a:ext cx="8229600" cy="857250"/>
          </a:xfrm>
        </p:spPr>
        <p:txBody>
          <a:bodyPr/>
          <a:lstStyle/>
          <a:p>
            <a:pPr algn="l"/>
            <a:r>
              <a:rPr lang="en-US" dirty="0"/>
              <a:t>References</a:t>
            </a:r>
            <a:endParaRPr lang="en-GB" dirty="0"/>
          </a:p>
        </p:txBody>
      </p:sp>
      <p:sp>
        <p:nvSpPr>
          <p:cNvPr id="3" name="TextBox 2"/>
          <p:cNvSpPr txBox="1"/>
          <p:nvPr/>
        </p:nvSpPr>
        <p:spPr>
          <a:xfrm>
            <a:off x="611560" y="1063625"/>
            <a:ext cx="7488832" cy="1754326"/>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3"/>
              </a:rPr>
              <a:t>https://deepbluembedded.com/stm32-arm-programming-tutorials/</a:t>
            </a:r>
            <a:endParaRPr lang="en-US" dirty="0"/>
          </a:p>
          <a:p>
            <a:pPr marL="285750" indent="-285750">
              <a:buFont typeface="Arial" panose="020B0604020202020204" pitchFamily="34" charset="0"/>
              <a:buChar char="•"/>
            </a:pPr>
            <a:r>
              <a:rPr lang="en-US" dirty="0">
                <a:hlinkClick r:id="rId4"/>
              </a:rPr>
              <a:t>https://embedded-lab.com/blog/stm32-tutorials/</a:t>
            </a:r>
            <a:endParaRPr lang="en-US" dirty="0"/>
          </a:p>
          <a:p>
            <a:pPr marL="285750" indent="-285750">
              <a:buFont typeface="Arial" panose="020B0604020202020204" pitchFamily="34" charset="0"/>
              <a:buChar char="•"/>
            </a:pPr>
            <a:r>
              <a:rPr lang="en-US" dirty="0">
                <a:hlinkClick r:id="rId5"/>
              </a:rPr>
              <a:t>https://www.keil.com/pack/doc/CMSIS/General/html/index.html</a:t>
            </a:r>
            <a:endParaRPr lang="en-US" dirty="0"/>
          </a:p>
          <a:p>
            <a:pPr marL="285750" indent="-285750">
              <a:buFont typeface="Arial" panose="020B0604020202020204" pitchFamily="34" charset="0"/>
              <a:buChar char="•"/>
            </a:pPr>
            <a:r>
              <a:rPr lang="en-US" dirty="0">
                <a:hlinkClick r:id="rId6"/>
              </a:rPr>
              <a:t>https://community.arm.com/arm-community-blogs/b/architectures-and-processors-blog/posts/how-much-stack-memory-do-i-need-for-my-arm-cortex--m-applications</a:t>
            </a:r>
            <a:endParaRPr lang="en-US" dirty="0"/>
          </a:p>
        </p:txBody>
      </p:sp>
    </p:spTree>
    <p:extLst>
      <p:ext uri="{BB962C8B-B14F-4D97-AF65-F5344CB8AC3E}">
        <p14:creationId xmlns:p14="http://schemas.microsoft.com/office/powerpoint/2010/main" val="4086183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en-GB" dirty="0"/>
              <a:t>Today</a:t>
            </a:r>
          </a:p>
        </p:txBody>
      </p:sp>
      <p:sp>
        <p:nvSpPr>
          <p:cNvPr id="3" name="Tijdelijke aanduiding voor inhoud 2"/>
          <p:cNvSpPr>
            <a:spLocks noGrp="1"/>
          </p:cNvSpPr>
          <p:nvPr>
            <p:ph idx="1"/>
          </p:nvPr>
        </p:nvSpPr>
        <p:spPr/>
        <p:txBody>
          <a:bodyPr>
            <a:normAutofit/>
          </a:bodyPr>
          <a:lstStyle/>
          <a:p>
            <a:r>
              <a:rPr lang="en-GB" dirty="0"/>
              <a:t>Why do we need interrupts?</a:t>
            </a:r>
          </a:p>
          <a:p>
            <a:r>
              <a:rPr lang="en-GB" dirty="0"/>
              <a:t>Block diagram</a:t>
            </a:r>
          </a:p>
          <a:p>
            <a:r>
              <a:rPr lang="en-GB" dirty="0"/>
              <a:t>Interrupt handling</a:t>
            </a:r>
          </a:p>
          <a:p>
            <a:r>
              <a:rPr lang="en-GB" dirty="0"/>
              <a:t>Code example</a:t>
            </a:r>
          </a:p>
        </p:txBody>
      </p:sp>
    </p:spTree>
    <p:extLst>
      <p:ext uri="{BB962C8B-B14F-4D97-AF65-F5344CB8AC3E}">
        <p14:creationId xmlns:p14="http://schemas.microsoft.com/office/powerpoint/2010/main" val="2544120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en-GB" dirty="0"/>
              <a:t>Why do we need interrupts?</a:t>
            </a:r>
          </a:p>
        </p:txBody>
      </p:sp>
      <p:pic>
        <p:nvPicPr>
          <p:cNvPr id="1026" name="Picture 2" descr="fbeeldingsresultaat voor pizza man at the door carto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608" y="1779662"/>
            <a:ext cx="1633025" cy="24495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beeldingsresultaat voor watching netflix carto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1779662"/>
            <a:ext cx="3528392" cy="2352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674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en-GB" dirty="0"/>
              <a:t>In code: polling versus interrupts</a:t>
            </a:r>
          </a:p>
        </p:txBody>
      </p:sp>
      <p:sp>
        <p:nvSpPr>
          <p:cNvPr id="5" name="Content Placeholder 2"/>
          <p:cNvSpPr>
            <a:spLocks noGrp="1"/>
          </p:cNvSpPr>
          <p:nvPr>
            <p:ph idx="1"/>
          </p:nvPr>
        </p:nvSpPr>
        <p:spPr>
          <a:xfrm>
            <a:off x="457200" y="1294807"/>
            <a:ext cx="2945904" cy="3720984"/>
          </a:xfrm>
        </p:spPr>
        <p:txBody>
          <a:bodyPr>
            <a:normAutofit/>
          </a:bodyPr>
          <a:lstStyle/>
          <a:p>
            <a:pPr marL="0" indent="0">
              <a:buNone/>
            </a:pPr>
            <a:r>
              <a:rPr lang="en-US" sz="1600" dirty="0">
                <a:latin typeface="Courier New" pitchFamily="49" charset="0"/>
                <a:cs typeface="Courier New" pitchFamily="49" charset="0"/>
              </a:rPr>
              <a:t>while (true)</a:t>
            </a:r>
          </a:p>
          <a:p>
            <a:pPr marL="0" indent="0">
              <a:buNone/>
            </a:pPr>
            <a:r>
              <a:rPr lang="en-US" sz="1600" dirty="0">
                <a:latin typeface="Courier New" pitchFamily="49" charset="0"/>
                <a:cs typeface="Courier New" pitchFamily="49" charset="0"/>
              </a:rPr>
              <a:t>{</a:t>
            </a:r>
          </a:p>
          <a:p>
            <a:pPr marL="0" indent="0">
              <a:buNone/>
            </a:pPr>
            <a:r>
              <a:rPr lang="en-US" sz="1600" dirty="0">
                <a:latin typeface="Courier New" pitchFamily="49" charset="0"/>
                <a:cs typeface="Courier New" pitchFamily="49" charset="0"/>
              </a:rPr>
              <a:t>  </a:t>
            </a:r>
            <a:r>
              <a:rPr lang="en-US" sz="1600" b="1" dirty="0">
                <a:latin typeface="Courier New" pitchFamily="49" charset="0"/>
                <a:cs typeface="Courier New" pitchFamily="49" charset="0"/>
              </a:rPr>
              <a:t>if (BtnPressed())</a:t>
            </a:r>
          </a:p>
          <a:p>
            <a:pPr marL="0" indent="0">
              <a:buNone/>
            </a:pPr>
            <a:r>
              <a:rPr lang="en-US" sz="1600" b="1" dirty="0">
                <a:latin typeface="Courier New" pitchFamily="49" charset="0"/>
                <a:cs typeface="Courier New" pitchFamily="49" charset="0"/>
              </a:rPr>
              <a:t>    DoBtn();</a:t>
            </a:r>
          </a:p>
          <a:p>
            <a:pPr marL="0" indent="0">
              <a:buNone/>
            </a:pPr>
            <a:r>
              <a:rPr lang="en-US" sz="1600" dirty="0">
                <a:latin typeface="Courier New" pitchFamily="49" charset="0"/>
                <a:cs typeface="Courier New" pitchFamily="49" charset="0"/>
              </a:rPr>
              <a:t>  </a:t>
            </a:r>
            <a:r>
              <a:rPr lang="en-US" sz="1600" dirty="0">
                <a:solidFill>
                  <a:schemeClr val="tx1">
                    <a:lumMod val="50000"/>
                    <a:lumOff val="50000"/>
                  </a:schemeClr>
                </a:solidFill>
                <a:latin typeface="Courier New" pitchFamily="49" charset="0"/>
                <a:cs typeface="Courier New" pitchFamily="49" charset="0"/>
              </a:rPr>
              <a:t>activity1();</a:t>
            </a:r>
          </a:p>
          <a:p>
            <a:pPr marL="0" indent="0">
              <a:buNone/>
            </a:pPr>
            <a:r>
              <a:rPr lang="en-US" sz="1600" dirty="0">
                <a:latin typeface="Courier New" pitchFamily="49" charset="0"/>
                <a:cs typeface="Courier New" pitchFamily="49" charset="0"/>
              </a:rPr>
              <a:t>  </a:t>
            </a:r>
            <a:r>
              <a:rPr lang="en-US" sz="1600" b="1" dirty="0">
                <a:latin typeface="Courier New" pitchFamily="49" charset="0"/>
                <a:cs typeface="Courier New" pitchFamily="49" charset="0"/>
              </a:rPr>
              <a:t>if (BtnPressed())</a:t>
            </a:r>
          </a:p>
          <a:p>
            <a:pPr marL="0" indent="0">
              <a:buNone/>
            </a:pPr>
            <a:r>
              <a:rPr lang="en-US" sz="1600" b="1" dirty="0">
                <a:latin typeface="Courier New" pitchFamily="49" charset="0"/>
                <a:cs typeface="Courier New" pitchFamily="49" charset="0"/>
              </a:rPr>
              <a:t>    DoBtn();</a:t>
            </a:r>
          </a:p>
          <a:p>
            <a:pPr marL="0" indent="0">
              <a:buNone/>
            </a:pPr>
            <a:r>
              <a:rPr lang="en-US" sz="1600" dirty="0">
                <a:latin typeface="Courier New" pitchFamily="49" charset="0"/>
                <a:cs typeface="Courier New" pitchFamily="49" charset="0"/>
              </a:rPr>
              <a:t>  </a:t>
            </a:r>
            <a:r>
              <a:rPr lang="en-US" sz="1600" dirty="0">
                <a:solidFill>
                  <a:schemeClr val="tx1">
                    <a:lumMod val="50000"/>
                    <a:lumOff val="50000"/>
                  </a:schemeClr>
                </a:solidFill>
                <a:latin typeface="Courier New" pitchFamily="49" charset="0"/>
                <a:cs typeface="Courier New" pitchFamily="49" charset="0"/>
              </a:rPr>
              <a:t>activity2();</a:t>
            </a:r>
          </a:p>
          <a:p>
            <a:pPr marL="0" indent="0">
              <a:buNone/>
            </a:pPr>
            <a:r>
              <a:rPr lang="en-US" sz="1600" dirty="0">
                <a:latin typeface="Courier New" pitchFamily="49" charset="0"/>
                <a:cs typeface="Courier New" pitchFamily="49" charset="0"/>
              </a:rPr>
              <a:t>  </a:t>
            </a:r>
            <a:r>
              <a:rPr lang="en-US" sz="1600" b="1" dirty="0">
                <a:latin typeface="Courier New" pitchFamily="49" charset="0"/>
                <a:cs typeface="Courier New" pitchFamily="49" charset="0"/>
              </a:rPr>
              <a:t>if (BtnPressed())</a:t>
            </a:r>
          </a:p>
          <a:p>
            <a:pPr marL="0" indent="0">
              <a:buNone/>
            </a:pPr>
            <a:r>
              <a:rPr lang="en-US" sz="1600" b="1" dirty="0">
                <a:latin typeface="Courier New" pitchFamily="49" charset="0"/>
                <a:cs typeface="Courier New" pitchFamily="49" charset="0"/>
              </a:rPr>
              <a:t>    DoBtn();</a:t>
            </a:r>
          </a:p>
          <a:p>
            <a:pPr marL="0" indent="0">
              <a:buNone/>
            </a:pPr>
            <a:r>
              <a:rPr lang="en-US" sz="1600" dirty="0">
                <a:latin typeface="Courier New" pitchFamily="49" charset="0"/>
                <a:cs typeface="Courier New" pitchFamily="49" charset="0"/>
              </a:rPr>
              <a:t>  </a:t>
            </a:r>
            <a:r>
              <a:rPr lang="en-US" sz="1600" dirty="0">
                <a:solidFill>
                  <a:schemeClr val="tx1">
                    <a:lumMod val="50000"/>
                    <a:lumOff val="50000"/>
                  </a:schemeClr>
                </a:solidFill>
                <a:latin typeface="Courier New" pitchFamily="49" charset="0"/>
                <a:cs typeface="Courier New" pitchFamily="49" charset="0"/>
              </a:rPr>
              <a:t>activity3();</a:t>
            </a:r>
          </a:p>
          <a:p>
            <a:pPr marL="0" indent="0">
              <a:buNone/>
            </a:pPr>
            <a:r>
              <a:rPr lang="en-US" sz="2000" dirty="0">
                <a:latin typeface="Courier New" pitchFamily="49" charset="0"/>
                <a:cs typeface="Courier New" pitchFamily="49" charset="0"/>
              </a:rPr>
              <a:t>}</a:t>
            </a:r>
          </a:p>
        </p:txBody>
      </p:sp>
      <p:sp>
        <p:nvSpPr>
          <p:cNvPr id="6" name="Content Placeholder 2"/>
          <p:cNvSpPr txBox="1">
            <a:spLocks/>
          </p:cNvSpPr>
          <p:nvPr/>
        </p:nvSpPr>
        <p:spPr>
          <a:xfrm>
            <a:off x="3812458" y="1522707"/>
            <a:ext cx="3705446" cy="303846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en-US" sz="1600" dirty="0">
                <a:latin typeface="Courier New" pitchFamily="49" charset="0"/>
                <a:cs typeface="Courier New" pitchFamily="49" charset="0"/>
              </a:rPr>
              <a:t>while (true)</a:t>
            </a:r>
          </a:p>
          <a:p>
            <a:pPr marL="0" indent="0">
              <a:spcBef>
                <a:spcPts val="0"/>
              </a:spcBef>
              <a:buFont typeface="Arial" pitchFamily="34" charset="0"/>
              <a:buNone/>
            </a:pPr>
            <a:r>
              <a:rPr lang="en-US" sz="1600" dirty="0">
                <a:latin typeface="Courier New" pitchFamily="49" charset="0"/>
                <a:cs typeface="Courier New" pitchFamily="49" charset="0"/>
              </a:rPr>
              <a:t>{</a:t>
            </a:r>
          </a:p>
          <a:p>
            <a:pPr marL="0" indent="0">
              <a:spcBef>
                <a:spcPts val="0"/>
              </a:spcBef>
              <a:buFont typeface="Arial" pitchFamily="34" charset="0"/>
              <a:buNone/>
            </a:pPr>
            <a:r>
              <a:rPr lang="en-US" sz="1600" dirty="0">
                <a:latin typeface="Courier New" pitchFamily="49" charset="0"/>
                <a:cs typeface="Courier New" pitchFamily="49" charset="0"/>
              </a:rPr>
              <a:t>  activity1();</a:t>
            </a:r>
          </a:p>
          <a:p>
            <a:pPr marL="0" indent="0">
              <a:spcBef>
                <a:spcPts val="900"/>
              </a:spcBef>
              <a:buFont typeface="Arial" pitchFamily="34" charset="0"/>
              <a:buNone/>
            </a:pPr>
            <a:r>
              <a:rPr lang="en-US" sz="1600" dirty="0">
                <a:latin typeface="Courier New" pitchFamily="49" charset="0"/>
                <a:cs typeface="Courier New" pitchFamily="49" charset="0"/>
              </a:rPr>
              <a:t>  activity2();</a:t>
            </a:r>
          </a:p>
          <a:p>
            <a:pPr marL="0" indent="0">
              <a:spcBef>
                <a:spcPts val="900"/>
              </a:spcBef>
              <a:buNone/>
            </a:pPr>
            <a:r>
              <a:rPr lang="en-US" sz="1600" dirty="0">
                <a:latin typeface="Courier New" pitchFamily="49" charset="0"/>
                <a:cs typeface="Courier New" pitchFamily="49" charset="0"/>
              </a:rPr>
              <a:t>  activity3();</a:t>
            </a:r>
          </a:p>
          <a:p>
            <a:pPr marL="0" indent="0">
              <a:buNone/>
            </a:pPr>
            <a:r>
              <a:rPr lang="en-US" sz="1600" dirty="0">
                <a:latin typeface="Courier New" pitchFamily="49" charset="0"/>
                <a:cs typeface="Courier New" pitchFamily="49" charset="0"/>
              </a:rPr>
              <a:t>}</a:t>
            </a:r>
          </a:p>
        </p:txBody>
      </p:sp>
      <p:sp>
        <p:nvSpPr>
          <p:cNvPr id="7" name="Content Placeholder 2"/>
          <p:cNvSpPr txBox="1">
            <a:spLocks/>
          </p:cNvSpPr>
          <p:nvPr/>
        </p:nvSpPr>
        <p:spPr>
          <a:xfrm>
            <a:off x="7194925" y="1794920"/>
            <a:ext cx="2149159" cy="12754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en-US" sz="1600" dirty="0">
                <a:latin typeface="Courier New" pitchFamily="49" charset="0"/>
                <a:cs typeface="Courier New" pitchFamily="49" charset="0"/>
              </a:rPr>
              <a:t>void BtnIsr()</a:t>
            </a:r>
          </a:p>
          <a:p>
            <a:pPr marL="0" indent="0">
              <a:spcBef>
                <a:spcPts val="0"/>
              </a:spcBef>
              <a:buFont typeface="Arial" pitchFamily="34" charset="0"/>
              <a:buNone/>
            </a:pPr>
            <a:r>
              <a:rPr lang="en-US" sz="1600" dirty="0">
                <a:latin typeface="Courier New" pitchFamily="49" charset="0"/>
                <a:cs typeface="Courier New" pitchFamily="49" charset="0"/>
              </a:rPr>
              <a:t>{</a:t>
            </a:r>
          </a:p>
          <a:p>
            <a:pPr marL="0" indent="0">
              <a:spcBef>
                <a:spcPts val="0"/>
              </a:spcBef>
              <a:buFont typeface="Arial" pitchFamily="34" charset="0"/>
              <a:buNone/>
            </a:pPr>
            <a:r>
              <a:rPr lang="en-US" sz="1600" dirty="0">
                <a:latin typeface="Courier New" pitchFamily="49" charset="0"/>
                <a:cs typeface="Courier New" pitchFamily="49" charset="0"/>
              </a:rPr>
              <a:t>  DoBtn();</a:t>
            </a:r>
          </a:p>
          <a:p>
            <a:pPr marL="0" indent="0">
              <a:spcBef>
                <a:spcPts val="0"/>
              </a:spcBef>
              <a:buFont typeface="Arial" pitchFamily="34" charset="0"/>
              <a:buNone/>
            </a:pPr>
            <a:r>
              <a:rPr lang="en-US" sz="1600" dirty="0">
                <a:latin typeface="Courier New" pitchFamily="49" charset="0"/>
                <a:cs typeface="Courier New" pitchFamily="49" charset="0"/>
              </a:rPr>
              <a:t>}</a:t>
            </a:r>
          </a:p>
        </p:txBody>
      </p:sp>
      <p:cxnSp>
        <p:nvCxnSpPr>
          <p:cNvPr id="8" name="Straight Arrow Connector 7"/>
          <p:cNvCxnSpPr/>
          <p:nvPr/>
        </p:nvCxnSpPr>
        <p:spPr>
          <a:xfrm flipV="1">
            <a:off x="5956120" y="1994906"/>
            <a:ext cx="1238805" cy="351383"/>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607780" y="1294807"/>
            <a:ext cx="0" cy="3437183"/>
          </a:xfrm>
          <a:prstGeom prst="line">
            <a:avLst/>
          </a:prstGeom>
          <a:ln w="5715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5886390" y="2434688"/>
            <a:ext cx="1308535" cy="28107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5614323" y="2188467"/>
            <a:ext cx="288032" cy="216024"/>
            <a:chOff x="251520" y="1491630"/>
            <a:chExt cx="432048" cy="360040"/>
          </a:xfrm>
        </p:grpSpPr>
        <p:cxnSp>
          <p:nvCxnSpPr>
            <p:cNvPr id="19" name="Straight Connector 18"/>
            <p:cNvCxnSpPr/>
            <p:nvPr/>
          </p:nvCxnSpPr>
          <p:spPr>
            <a:xfrm flipV="1">
              <a:off x="251520" y="1563638"/>
              <a:ext cx="205680" cy="2880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457200" y="1563638"/>
              <a:ext cx="0" cy="21602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57200" y="1491630"/>
              <a:ext cx="226368" cy="28803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22" name="TextBox 21"/>
          <p:cNvSpPr txBox="1"/>
          <p:nvPr/>
        </p:nvSpPr>
        <p:spPr>
          <a:xfrm>
            <a:off x="5503734" y="1875058"/>
            <a:ext cx="969450" cy="338554"/>
          </a:xfrm>
          <a:prstGeom prst="rect">
            <a:avLst/>
          </a:prstGeom>
          <a:noFill/>
        </p:spPr>
        <p:txBody>
          <a:bodyPr wrap="square" rtlCol="0">
            <a:spAutoFit/>
          </a:bodyPr>
          <a:lstStyle/>
          <a:p>
            <a:r>
              <a:rPr lang="en-US" sz="1600" dirty="0">
                <a:solidFill>
                  <a:srgbClr val="FF0000"/>
                </a:solidFill>
              </a:rPr>
              <a:t>interrupt</a:t>
            </a:r>
          </a:p>
        </p:txBody>
      </p:sp>
    </p:spTree>
    <p:extLst>
      <p:ext uri="{BB962C8B-B14F-4D97-AF65-F5344CB8AC3E}">
        <p14:creationId xmlns:p14="http://schemas.microsoft.com/office/powerpoint/2010/main" val="2667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195486"/>
            <a:ext cx="2088232" cy="1224136"/>
          </a:xfrm>
        </p:spPr>
        <p:txBody>
          <a:bodyPr/>
          <a:lstStyle/>
          <a:p>
            <a:pPr algn="l"/>
            <a:r>
              <a:rPr lang="en-GB" dirty="0"/>
              <a:t>Interrupts - overview</a:t>
            </a:r>
          </a:p>
        </p:txBody>
      </p:sp>
      <p:pic>
        <p:nvPicPr>
          <p:cNvPr id="4" name="Picture 3">
            <a:extLst>
              <a:ext uri="{FF2B5EF4-FFF2-40B4-BE49-F238E27FC236}">
                <a16:creationId xmlns:a16="http://schemas.microsoft.com/office/drawing/2014/main" id="{F993BED1-F9AC-7744-81BC-7326A7140B67}"/>
              </a:ext>
            </a:extLst>
          </p:cNvPr>
          <p:cNvPicPr>
            <a:picLocks noChangeAspect="1"/>
          </p:cNvPicPr>
          <p:nvPr/>
        </p:nvPicPr>
        <p:blipFill>
          <a:blip r:embed="rId3"/>
          <a:stretch>
            <a:fillRect/>
          </a:stretch>
        </p:blipFill>
        <p:spPr>
          <a:xfrm>
            <a:off x="2843808" y="185533"/>
            <a:ext cx="3559454" cy="4809631"/>
          </a:xfrm>
          <a:prstGeom prst="rect">
            <a:avLst/>
          </a:prstGeom>
        </p:spPr>
      </p:pic>
      <p:sp>
        <p:nvSpPr>
          <p:cNvPr id="6" name="Oval 5"/>
          <p:cNvSpPr/>
          <p:nvPr/>
        </p:nvSpPr>
        <p:spPr>
          <a:xfrm>
            <a:off x="3347864" y="987574"/>
            <a:ext cx="648072" cy="360040"/>
          </a:xfrm>
          <a:prstGeom prst="ellipse">
            <a:avLst/>
          </a:prstGeom>
          <a:solidFill>
            <a:srgbClr val="FFFF00">
              <a:alpha val="2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0157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6375"/>
            <a:ext cx="8229600" cy="857250"/>
          </a:xfrm>
        </p:spPr>
        <p:txBody>
          <a:bodyPr/>
          <a:lstStyle/>
          <a:p>
            <a:pPr algn="l"/>
            <a:r>
              <a:rPr lang="en-GB" dirty="0"/>
              <a:t>NVIC </a:t>
            </a:r>
            <a:r>
              <a:rPr lang="mr-IN" dirty="0"/>
              <a:t>–</a:t>
            </a:r>
            <a:r>
              <a:rPr lang="en-GB" dirty="0"/>
              <a:t> Nested Vector Interrupt Controller</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5082" y="1076778"/>
            <a:ext cx="6194524" cy="3820343"/>
          </a:xfrm>
          <a:prstGeom prst="rect">
            <a:avLst/>
          </a:prstGeom>
        </p:spPr>
      </p:pic>
    </p:spTree>
    <p:extLst>
      <p:ext uri="{BB962C8B-B14F-4D97-AF65-F5344CB8AC3E}">
        <p14:creationId xmlns:p14="http://schemas.microsoft.com/office/powerpoint/2010/main" val="858205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6375"/>
            <a:ext cx="8229600" cy="857250"/>
          </a:xfrm>
        </p:spPr>
        <p:txBody>
          <a:bodyPr/>
          <a:lstStyle/>
          <a:p>
            <a:pPr algn="l"/>
            <a:r>
              <a:rPr lang="nl-NL" dirty="0"/>
              <a:t>Vector table</a:t>
            </a:r>
            <a:endParaRPr lang="en-GB" dirty="0"/>
          </a:p>
        </p:txBody>
      </p:sp>
      <p:sp>
        <p:nvSpPr>
          <p:cNvPr id="6" name="TextBox 5"/>
          <p:cNvSpPr txBox="1"/>
          <p:nvPr/>
        </p:nvSpPr>
        <p:spPr>
          <a:xfrm>
            <a:off x="5148064" y="1707654"/>
            <a:ext cx="3744416" cy="1384995"/>
          </a:xfrm>
          <a:prstGeom prst="rect">
            <a:avLst/>
          </a:prstGeom>
          <a:noFill/>
        </p:spPr>
        <p:txBody>
          <a:bodyPr wrap="square" rtlCol="0">
            <a:spAutoFit/>
          </a:bodyPr>
          <a:lstStyle/>
          <a:p>
            <a:pPr marL="171450" indent="-171450">
              <a:buFont typeface="Arial" charset="0"/>
              <a:buChar char="•"/>
            </a:pPr>
            <a:r>
              <a:rPr lang="en-US" sz="1200" dirty="0"/>
              <a:t>Vector table is located at start of RAM.</a:t>
            </a:r>
          </a:p>
          <a:p>
            <a:pPr marL="171450" indent="-171450">
              <a:buFont typeface="Arial" charset="0"/>
              <a:buChar char="•"/>
            </a:pPr>
            <a:r>
              <a:rPr lang="en-US" sz="1200" dirty="0"/>
              <a:t>It contains exception and interrupt vectors pointing to the corresponding handlers.</a:t>
            </a:r>
          </a:p>
          <a:p>
            <a:pPr marL="171450" indent="-171450">
              <a:buFont typeface="Arial" charset="0"/>
              <a:buChar char="•"/>
            </a:pPr>
            <a:r>
              <a:rPr lang="en-US" sz="1200" dirty="0"/>
              <a:t>It is created by the startup file, e.g. startup_stm32f303xe.s.</a:t>
            </a:r>
          </a:p>
          <a:p>
            <a:pPr marL="171450" indent="-171450">
              <a:buFont typeface="Arial" charset="0"/>
              <a:buChar char="•"/>
            </a:pPr>
            <a:r>
              <a:rPr lang="en-US" sz="1200" dirty="0"/>
              <a:t>﻿See the startup file for the names of the interrupt handlers.</a:t>
            </a:r>
          </a:p>
        </p:txBody>
      </p:sp>
      <p:sp>
        <p:nvSpPr>
          <p:cNvPr id="4" name="TextBox 3"/>
          <p:cNvSpPr txBox="1"/>
          <p:nvPr/>
        </p:nvSpPr>
        <p:spPr>
          <a:xfrm>
            <a:off x="460228" y="906274"/>
            <a:ext cx="4411624" cy="646331"/>
          </a:xfrm>
          <a:prstGeom prst="rect">
            <a:avLst/>
          </a:prstGeom>
          <a:noFill/>
        </p:spPr>
        <p:txBody>
          <a:bodyPr wrap="square" rtlCol="0">
            <a:spAutoFit/>
          </a:bodyPr>
          <a:lstStyle/>
          <a:p>
            <a:r>
              <a:rPr lang="en-US" dirty="0"/>
              <a:t>from the reference manual:</a:t>
            </a:r>
          </a:p>
          <a:p>
            <a:r>
              <a:rPr lang="en-US" dirty="0"/>
              <a:t>(only a part of the vector table is shown)</a:t>
            </a:r>
          </a:p>
        </p:txBody>
      </p:sp>
      <p:cxnSp>
        <p:nvCxnSpPr>
          <p:cNvPr id="8" name="Straight Arrow Connector 7"/>
          <p:cNvCxnSpPr/>
          <p:nvPr/>
        </p:nvCxnSpPr>
        <p:spPr>
          <a:xfrm flipH="1">
            <a:off x="4871852" y="4155926"/>
            <a:ext cx="5642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508104" y="3936126"/>
            <a:ext cx="3024336" cy="1015663"/>
          </a:xfrm>
          <a:prstGeom prst="rect">
            <a:avLst/>
          </a:prstGeom>
          <a:noFill/>
        </p:spPr>
        <p:txBody>
          <a:bodyPr wrap="square" rtlCol="0">
            <a:spAutoFit/>
          </a:bodyPr>
          <a:lstStyle/>
          <a:p>
            <a:r>
              <a:rPr lang="en-US" sz="1200" dirty="0"/>
              <a:t>vector for external interrupt 0. After using NVIC_EnableIRQ(EXTI0_IRQn);</a:t>
            </a:r>
            <a:br>
              <a:rPr lang="en-US" sz="1200" dirty="0"/>
            </a:br>
            <a:r>
              <a:rPr lang="en-US" sz="1200" dirty="0"/>
              <a:t>this vector will point to the EXTI0 interrupt handler with signature</a:t>
            </a:r>
            <a:br>
              <a:rPr lang="en-US" sz="1200" dirty="0"/>
            </a:br>
            <a:r>
              <a:rPr lang="en-US" sz="1200" dirty="0"/>
              <a:t>void EXTI0_IRQHandler(void)</a:t>
            </a:r>
          </a:p>
        </p:txBody>
      </p:sp>
      <p:pic>
        <p:nvPicPr>
          <p:cNvPr id="5" name="Picture 4">
            <a:extLst>
              <a:ext uri="{FF2B5EF4-FFF2-40B4-BE49-F238E27FC236}">
                <a16:creationId xmlns:a16="http://schemas.microsoft.com/office/drawing/2014/main" id="{B386BB17-6838-7C42-BF39-B0BCBF7ECB86}"/>
              </a:ext>
            </a:extLst>
          </p:cNvPr>
          <p:cNvPicPr>
            <a:picLocks noChangeAspect="1"/>
          </p:cNvPicPr>
          <p:nvPr/>
        </p:nvPicPr>
        <p:blipFill>
          <a:blip r:embed="rId3"/>
          <a:stretch>
            <a:fillRect/>
          </a:stretch>
        </p:blipFill>
        <p:spPr>
          <a:xfrm>
            <a:off x="276843" y="1658123"/>
            <a:ext cx="4569744" cy="3266430"/>
          </a:xfrm>
          <a:prstGeom prst="rect">
            <a:avLst/>
          </a:prstGeom>
        </p:spPr>
      </p:pic>
    </p:spTree>
    <p:extLst>
      <p:ext uri="{BB962C8B-B14F-4D97-AF65-F5344CB8AC3E}">
        <p14:creationId xmlns:p14="http://schemas.microsoft.com/office/powerpoint/2010/main" val="563510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6375"/>
            <a:ext cx="8229600" cy="857250"/>
          </a:xfrm>
        </p:spPr>
        <p:txBody>
          <a:bodyPr/>
          <a:lstStyle/>
          <a:p>
            <a:pPr algn="l"/>
            <a:r>
              <a:rPr lang="nl-NL" dirty="0"/>
              <a:t>Interrupt handling</a:t>
            </a:r>
            <a:endParaRPr lang="en-GB" dirty="0"/>
          </a:p>
        </p:txBody>
      </p:sp>
      <p:cxnSp>
        <p:nvCxnSpPr>
          <p:cNvPr id="7" name="Straight Connector 6"/>
          <p:cNvCxnSpPr/>
          <p:nvPr/>
        </p:nvCxnSpPr>
        <p:spPr>
          <a:xfrm flipH="1">
            <a:off x="1860848" y="1844206"/>
            <a:ext cx="21095" cy="23042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flipV="1">
            <a:off x="282360" y="1844206"/>
            <a:ext cx="1623022" cy="207014"/>
          </a:xfrm>
          <a:prstGeom prst="curvedConnector3">
            <a:avLst/>
          </a:prstGeom>
          <a:ln>
            <a:prstDash val="dash"/>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59275" y="2054358"/>
            <a:ext cx="1512168" cy="369332"/>
          </a:xfrm>
          <a:prstGeom prst="rect">
            <a:avLst/>
          </a:prstGeom>
          <a:noFill/>
        </p:spPr>
        <p:txBody>
          <a:bodyPr wrap="square" rtlCol="0">
            <a:spAutoFit/>
          </a:bodyPr>
          <a:lstStyle/>
          <a:p>
            <a:r>
              <a:rPr lang="en-US" dirty="0"/>
              <a:t>main program</a:t>
            </a:r>
          </a:p>
        </p:txBody>
      </p:sp>
      <p:sp>
        <p:nvSpPr>
          <p:cNvPr id="15" name="Rectangle 14"/>
          <p:cNvSpPr/>
          <p:nvPr/>
        </p:nvSpPr>
        <p:spPr>
          <a:xfrm>
            <a:off x="2464486" y="1528861"/>
            <a:ext cx="2088232" cy="31534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2636389" y="1474876"/>
            <a:ext cx="1800200" cy="369332"/>
          </a:xfrm>
          <a:prstGeom prst="rect">
            <a:avLst/>
          </a:prstGeom>
          <a:noFill/>
        </p:spPr>
        <p:txBody>
          <a:bodyPr wrap="square" rtlCol="0">
            <a:spAutoFit/>
          </a:bodyPr>
          <a:lstStyle/>
          <a:p>
            <a:r>
              <a:rPr lang="en-US" dirty="0"/>
              <a:t>program counter</a:t>
            </a:r>
          </a:p>
        </p:txBody>
      </p:sp>
      <p:cxnSp>
        <p:nvCxnSpPr>
          <p:cNvPr id="18" name="Straight Connector 17"/>
          <p:cNvCxnSpPr/>
          <p:nvPr/>
        </p:nvCxnSpPr>
        <p:spPr>
          <a:xfrm flipH="1">
            <a:off x="253558" y="2057768"/>
            <a:ext cx="21095" cy="23042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Curved Connector 19"/>
          <p:cNvCxnSpPr/>
          <p:nvPr/>
        </p:nvCxnSpPr>
        <p:spPr>
          <a:xfrm flipV="1">
            <a:off x="248373" y="4156328"/>
            <a:ext cx="1623022" cy="207014"/>
          </a:xfrm>
          <a:prstGeom prst="curvedConnector3">
            <a:avLst/>
          </a:prstGeom>
          <a:ln>
            <a:prstDash val="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74653" y="2537493"/>
            <a:ext cx="1586195" cy="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82360" y="2753517"/>
            <a:ext cx="1578488" cy="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5122442" y="1992703"/>
            <a:ext cx="1584176" cy="2097242"/>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TextBox 26"/>
          <p:cNvSpPr txBox="1"/>
          <p:nvPr/>
        </p:nvSpPr>
        <p:spPr>
          <a:xfrm>
            <a:off x="5437507" y="2650990"/>
            <a:ext cx="1114643" cy="646331"/>
          </a:xfrm>
          <a:prstGeom prst="rect">
            <a:avLst/>
          </a:prstGeom>
          <a:noFill/>
        </p:spPr>
        <p:txBody>
          <a:bodyPr wrap="square" rtlCol="0">
            <a:spAutoFit/>
          </a:bodyPr>
          <a:lstStyle/>
          <a:p>
            <a:r>
              <a:rPr lang="en-US" dirty="0"/>
              <a:t>interrupt handler</a:t>
            </a:r>
          </a:p>
        </p:txBody>
      </p:sp>
      <p:cxnSp>
        <p:nvCxnSpPr>
          <p:cNvPr id="44" name="Straight Arrow Connector 43"/>
          <p:cNvCxnSpPr/>
          <p:nvPr/>
        </p:nvCxnSpPr>
        <p:spPr>
          <a:xfrm rot="10800000" flipV="1">
            <a:off x="1878808" y="1844205"/>
            <a:ext cx="839385" cy="792677"/>
          </a:xfrm>
          <a:prstGeom prst="bentConnector3">
            <a:avLst>
              <a:gd name="adj1" fmla="val -1264"/>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43"/>
          <p:cNvCxnSpPr/>
          <p:nvPr/>
        </p:nvCxnSpPr>
        <p:spPr>
          <a:xfrm>
            <a:off x="4126676" y="1844206"/>
            <a:ext cx="994873" cy="240544"/>
          </a:xfrm>
          <a:prstGeom prst="bentConnector3">
            <a:avLst>
              <a:gd name="adj1" fmla="val 260"/>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5122442" y="2202999"/>
            <a:ext cx="1586195" cy="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3097779" y="2785332"/>
            <a:ext cx="896218" cy="209724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0" name="Straight Connector 69"/>
          <p:cNvCxnSpPr/>
          <p:nvPr/>
        </p:nvCxnSpPr>
        <p:spPr>
          <a:xfrm>
            <a:off x="3101870" y="3470110"/>
            <a:ext cx="89621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101870" y="3686134"/>
            <a:ext cx="896218" cy="0"/>
          </a:xfrm>
          <a:prstGeom prst="line">
            <a:avLst/>
          </a:prstGeom>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3268488" y="3448428"/>
            <a:ext cx="809718" cy="246221"/>
          </a:xfrm>
          <a:prstGeom prst="rect">
            <a:avLst/>
          </a:prstGeom>
          <a:noFill/>
        </p:spPr>
        <p:txBody>
          <a:bodyPr wrap="square" rtlCol="0">
            <a:spAutoFit/>
          </a:bodyPr>
          <a:lstStyle/>
          <a:p>
            <a:r>
              <a:rPr lang="en-US" sz="1000" dirty="0"/>
              <a:t>TIM1_CC</a:t>
            </a:r>
          </a:p>
        </p:txBody>
      </p:sp>
      <p:grpSp>
        <p:nvGrpSpPr>
          <p:cNvPr id="86" name="Group 85"/>
          <p:cNvGrpSpPr/>
          <p:nvPr/>
        </p:nvGrpSpPr>
        <p:grpSpPr>
          <a:xfrm>
            <a:off x="1953867" y="2534251"/>
            <a:ext cx="288032" cy="216024"/>
            <a:chOff x="251520" y="1491630"/>
            <a:chExt cx="432048" cy="360040"/>
          </a:xfrm>
        </p:grpSpPr>
        <p:cxnSp>
          <p:nvCxnSpPr>
            <p:cNvPr id="87" name="Straight Connector 86"/>
            <p:cNvCxnSpPr/>
            <p:nvPr/>
          </p:nvCxnSpPr>
          <p:spPr>
            <a:xfrm flipV="1">
              <a:off x="251520" y="1563638"/>
              <a:ext cx="205680" cy="2880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457200" y="1563638"/>
              <a:ext cx="0" cy="21602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V="1">
              <a:off x="457200" y="1491630"/>
              <a:ext cx="226368" cy="28803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90" name="TextBox 89"/>
          <p:cNvSpPr txBox="1"/>
          <p:nvPr/>
        </p:nvSpPr>
        <p:spPr>
          <a:xfrm>
            <a:off x="683951" y="2530945"/>
            <a:ext cx="809718" cy="246221"/>
          </a:xfrm>
          <a:prstGeom prst="rect">
            <a:avLst/>
          </a:prstGeom>
          <a:noFill/>
        </p:spPr>
        <p:txBody>
          <a:bodyPr wrap="square" rtlCol="0">
            <a:spAutoFit/>
          </a:bodyPr>
          <a:lstStyle/>
          <a:p>
            <a:r>
              <a:rPr lang="en-US" sz="1000" dirty="0"/>
              <a:t>instruction i</a:t>
            </a:r>
          </a:p>
        </p:txBody>
      </p:sp>
      <p:cxnSp>
        <p:nvCxnSpPr>
          <p:cNvPr id="91" name="Straight Connector 90"/>
          <p:cNvCxnSpPr/>
          <p:nvPr/>
        </p:nvCxnSpPr>
        <p:spPr>
          <a:xfrm>
            <a:off x="292612" y="2961074"/>
            <a:ext cx="1586195" cy="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612078" y="2737717"/>
            <a:ext cx="991724" cy="246221"/>
          </a:xfrm>
          <a:prstGeom prst="rect">
            <a:avLst/>
          </a:prstGeom>
          <a:noFill/>
        </p:spPr>
        <p:txBody>
          <a:bodyPr wrap="square" rtlCol="0">
            <a:spAutoFit/>
          </a:bodyPr>
          <a:lstStyle/>
          <a:p>
            <a:r>
              <a:rPr lang="en-US" sz="1000" dirty="0"/>
              <a:t>instruction  i+1</a:t>
            </a:r>
          </a:p>
        </p:txBody>
      </p:sp>
      <p:sp>
        <p:nvSpPr>
          <p:cNvPr id="95" name="TextBox 94"/>
          <p:cNvSpPr txBox="1"/>
          <p:nvPr/>
        </p:nvSpPr>
        <p:spPr>
          <a:xfrm>
            <a:off x="1922333" y="2323069"/>
            <a:ext cx="690988" cy="246221"/>
          </a:xfrm>
          <a:prstGeom prst="rect">
            <a:avLst/>
          </a:prstGeom>
          <a:noFill/>
        </p:spPr>
        <p:txBody>
          <a:bodyPr wrap="square" rtlCol="0">
            <a:spAutoFit/>
          </a:bodyPr>
          <a:lstStyle/>
          <a:p>
            <a:r>
              <a:rPr lang="en-US" sz="1000" dirty="0">
                <a:solidFill>
                  <a:srgbClr val="FF0000"/>
                </a:solidFill>
              </a:rPr>
              <a:t>interrupt</a:t>
            </a:r>
          </a:p>
        </p:txBody>
      </p:sp>
      <p:cxnSp>
        <p:nvCxnSpPr>
          <p:cNvPr id="97" name="Straight Arrow Connector 96"/>
          <p:cNvCxnSpPr/>
          <p:nvPr/>
        </p:nvCxnSpPr>
        <p:spPr>
          <a:xfrm flipH="1" flipV="1">
            <a:off x="3554235" y="1844207"/>
            <a:ext cx="0" cy="1612050"/>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43"/>
          <p:cNvCxnSpPr/>
          <p:nvPr/>
        </p:nvCxnSpPr>
        <p:spPr>
          <a:xfrm rot="10800000" flipV="1">
            <a:off x="1868556" y="1844203"/>
            <a:ext cx="1131150" cy="1000235"/>
          </a:xfrm>
          <a:prstGeom prst="bentConnector3">
            <a:avLst>
              <a:gd name="adj1" fmla="val 546"/>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a:off x="5939317" y="4089945"/>
            <a:ext cx="12263" cy="529360"/>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sp>
        <p:nvSpPr>
          <p:cNvPr id="113" name="Oval 112"/>
          <p:cNvSpPr/>
          <p:nvPr/>
        </p:nvSpPr>
        <p:spPr>
          <a:xfrm>
            <a:off x="1617379" y="2566829"/>
            <a:ext cx="150868" cy="1508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1</a:t>
            </a:r>
          </a:p>
        </p:txBody>
      </p:sp>
      <p:sp>
        <p:nvSpPr>
          <p:cNvPr id="114" name="Oval 113"/>
          <p:cNvSpPr/>
          <p:nvPr/>
        </p:nvSpPr>
        <p:spPr>
          <a:xfrm>
            <a:off x="2032903" y="1781912"/>
            <a:ext cx="150868" cy="1508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2</a:t>
            </a:r>
          </a:p>
        </p:txBody>
      </p:sp>
      <p:sp>
        <p:nvSpPr>
          <p:cNvPr id="115" name="Oval 114"/>
          <p:cNvSpPr/>
          <p:nvPr/>
        </p:nvSpPr>
        <p:spPr>
          <a:xfrm>
            <a:off x="2279456" y="2243838"/>
            <a:ext cx="150868" cy="1508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3</a:t>
            </a:r>
          </a:p>
        </p:txBody>
      </p:sp>
      <p:sp>
        <p:nvSpPr>
          <p:cNvPr id="116" name="Oval 115"/>
          <p:cNvSpPr/>
          <p:nvPr/>
        </p:nvSpPr>
        <p:spPr>
          <a:xfrm>
            <a:off x="3608109" y="3040030"/>
            <a:ext cx="150868" cy="1508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4</a:t>
            </a:r>
          </a:p>
        </p:txBody>
      </p:sp>
      <p:sp>
        <p:nvSpPr>
          <p:cNvPr id="117" name="Oval 116"/>
          <p:cNvSpPr/>
          <p:nvPr/>
        </p:nvSpPr>
        <p:spPr>
          <a:xfrm>
            <a:off x="4623945" y="1873001"/>
            <a:ext cx="150868" cy="1508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5</a:t>
            </a:r>
          </a:p>
        </p:txBody>
      </p:sp>
      <p:sp>
        <p:nvSpPr>
          <p:cNvPr id="118" name="Oval 117"/>
          <p:cNvSpPr/>
          <p:nvPr/>
        </p:nvSpPr>
        <p:spPr>
          <a:xfrm>
            <a:off x="5997985" y="4279191"/>
            <a:ext cx="150868" cy="1508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6</a:t>
            </a:r>
          </a:p>
        </p:txBody>
      </p:sp>
      <p:cxnSp>
        <p:nvCxnSpPr>
          <p:cNvPr id="119" name="Straight Connector 118"/>
          <p:cNvCxnSpPr/>
          <p:nvPr/>
        </p:nvCxnSpPr>
        <p:spPr>
          <a:xfrm>
            <a:off x="5146219" y="3853609"/>
            <a:ext cx="1586195" cy="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120" name="TextBox 119"/>
          <p:cNvSpPr txBox="1"/>
          <p:nvPr/>
        </p:nvSpPr>
        <p:spPr>
          <a:xfrm>
            <a:off x="5437507" y="1985753"/>
            <a:ext cx="1028146" cy="246221"/>
          </a:xfrm>
          <a:prstGeom prst="rect">
            <a:avLst/>
          </a:prstGeom>
          <a:noFill/>
        </p:spPr>
        <p:txBody>
          <a:bodyPr wrap="square" rtlCol="0">
            <a:spAutoFit/>
          </a:bodyPr>
          <a:lstStyle/>
          <a:p>
            <a:r>
              <a:rPr lang="en-US" sz="1000" dirty="0"/>
              <a:t>first instruction</a:t>
            </a:r>
          </a:p>
        </p:txBody>
      </p:sp>
      <p:sp>
        <p:nvSpPr>
          <p:cNvPr id="121" name="TextBox 120"/>
          <p:cNvSpPr txBox="1"/>
          <p:nvPr/>
        </p:nvSpPr>
        <p:spPr>
          <a:xfrm>
            <a:off x="5437507" y="3852082"/>
            <a:ext cx="1028146" cy="246221"/>
          </a:xfrm>
          <a:prstGeom prst="rect">
            <a:avLst/>
          </a:prstGeom>
          <a:noFill/>
        </p:spPr>
        <p:txBody>
          <a:bodyPr wrap="square" rtlCol="0">
            <a:spAutoFit/>
          </a:bodyPr>
          <a:lstStyle/>
          <a:p>
            <a:r>
              <a:rPr lang="en-US" sz="1000" dirty="0"/>
              <a:t>last instruction</a:t>
            </a:r>
          </a:p>
        </p:txBody>
      </p:sp>
      <p:sp>
        <p:nvSpPr>
          <p:cNvPr id="122" name="TextBox 121"/>
          <p:cNvSpPr txBox="1"/>
          <p:nvPr/>
        </p:nvSpPr>
        <p:spPr>
          <a:xfrm>
            <a:off x="3173422" y="3757667"/>
            <a:ext cx="824666" cy="646331"/>
          </a:xfrm>
          <a:prstGeom prst="rect">
            <a:avLst/>
          </a:prstGeom>
          <a:noFill/>
        </p:spPr>
        <p:txBody>
          <a:bodyPr wrap="square" rtlCol="0">
            <a:spAutoFit/>
          </a:bodyPr>
          <a:lstStyle/>
          <a:p>
            <a:r>
              <a:rPr lang="en-US" dirty="0"/>
              <a:t>vector table</a:t>
            </a:r>
          </a:p>
        </p:txBody>
      </p:sp>
      <p:sp>
        <p:nvSpPr>
          <p:cNvPr id="123" name="TextBox 122"/>
          <p:cNvSpPr txBox="1"/>
          <p:nvPr/>
        </p:nvSpPr>
        <p:spPr>
          <a:xfrm>
            <a:off x="6965233" y="1578095"/>
            <a:ext cx="1967209" cy="3016210"/>
          </a:xfrm>
          <a:prstGeom prst="rect">
            <a:avLst/>
          </a:prstGeom>
          <a:solidFill>
            <a:schemeClr val="bg1"/>
          </a:solidFill>
        </p:spPr>
        <p:txBody>
          <a:bodyPr wrap="square" rtlCol="0">
            <a:spAutoFit/>
          </a:bodyPr>
          <a:lstStyle/>
          <a:p>
            <a:pPr marL="342900" indent="-342900">
              <a:buFont typeface="+mj-lt"/>
              <a:buAutoNum type="arabicPeriod"/>
            </a:pPr>
            <a:r>
              <a:rPr lang="en-US" sz="1000" dirty="0"/>
              <a:t>Instruction i of the main program is executed.</a:t>
            </a:r>
          </a:p>
          <a:p>
            <a:pPr marL="342900" indent="-342900">
              <a:buFont typeface="+mj-lt"/>
              <a:buAutoNum type="arabicPeriod"/>
            </a:pPr>
            <a:r>
              <a:rPr lang="en-US" sz="1000" dirty="0"/>
              <a:t>An external event occurs which will set the interrupt flag by hardware.</a:t>
            </a:r>
          </a:p>
          <a:p>
            <a:pPr marL="342900" indent="-342900">
              <a:buFont typeface="+mj-lt"/>
              <a:buAutoNum type="arabicPeriod"/>
            </a:pPr>
            <a:r>
              <a:rPr lang="en-US" sz="1000" dirty="0"/>
              <a:t>If enabled, an interrupt will be generated.</a:t>
            </a:r>
          </a:p>
          <a:p>
            <a:pPr marL="342900" indent="-342900">
              <a:buFont typeface="+mj-lt"/>
              <a:buAutoNum type="arabicPeriod"/>
            </a:pPr>
            <a:r>
              <a:rPr lang="en-US" sz="1000" dirty="0"/>
              <a:t>Program counter to instruction i+1 is saved and loaded with interrupt vector.</a:t>
            </a:r>
          </a:p>
          <a:p>
            <a:pPr marL="342900" indent="-342900">
              <a:buFont typeface="+mj-lt"/>
              <a:buAutoNum type="arabicPeriod"/>
            </a:pPr>
            <a:r>
              <a:rPr lang="en-US" sz="1000" dirty="0"/>
              <a:t>Interrupt handler is called. Typically the interrupt flag must be cleared here.</a:t>
            </a:r>
          </a:p>
          <a:p>
            <a:pPr marL="342900" indent="-342900">
              <a:buFont typeface="+mj-lt"/>
              <a:buAutoNum type="arabicPeriod"/>
            </a:pPr>
            <a:r>
              <a:rPr lang="en-US" sz="1000" dirty="0"/>
              <a:t>Interrupt handler is finished and the saved program counter is restored.</a:t>
            </a:r>
          </a:p>
          <a:p>
            <a:pPr marL="342900" indent="-342900">
              <a:buFont typeface="+mj-lt"/>
              <a:buAutoNum type="arabicPeriod"/>
            </a:pPr>
            <a:r>
              <a:rPr lang="en-US" sz="1000" dirty="0"/>
              <a:t>Instruction i+1 of the main program is executed.</a:t>
            </a:r>
          </a:p>
        </p:txBody>
      </p:sp>
      <p:sp>
        <p:nvSpPr>
          <p:cNvPr id="137" name="Freeform 136"/>
          <p:cNvSpPr/>
          <p:nvPr/>
        </p:nvSpPr>
        <p:spPr>
          <a:xfrm>
            <a:off x="4006746" y="2159552"/>
            <a:ext cx="1084024" cy="1434495"/>
          </a:xfrm>
          <a:custGeom>
            <a:avLst/>
            <a:gdLst>
              <a:gd name="connsiteX0" fmla="*/ 0 w 1102659"/>
              <a:gd name="connsiteY0" fmla="*/ 1102714 h 1102714"/>
              <a:gd name="connsiteX1" fmla="*/ 537883 w 1102659"/>
              <a:gd name="connsiteY1" fmla="*/ 815843 h 1102714"/>
              <a:gd name="connsiteX2" fmla="*/ 753036 w 1102659"/>
              <a:gd name="connsiteY2" fmla="*/ 251067 h 1102714"/>
              <a:gd name="connsiteX3" fmla="*/ 1102659 w 1102659"/>
              <a:gd name="connsiteY3" fmla="*/ 55 h 1102714"/>
            </a:gdLst>
            <a:ahLst/>
            <a:cxnLst>
              <a:cxn ang="0">
                <a:pos x="connsiteX0" y="connsiteY0"/>
              </a:cxn>
              <a:cxn ang="0">
                <a:pos x="connsiteX1" y="connsiteY1"/>
              </a:cxn>
              <a:cxn ang="0">
                <a:pos x="connsiteX2" y="connsiteY2"/>
              </a:cxn>
              <a:cxn ang="0">
                <a:pos x="connsiteX3" y="connsiteY3"/>
              </a:cxn>
            </a:cxnLst>
            <a:rect l="l" t="t" r="r" b="b"/>
            <a:pathLst>
              <a:path w="1102659" h="1102714">
                <a:moveTo>
                  <a:pt x="0" y="1102714"/>
                </a:moveTo>
                <a:cubicBezTo>
                  <a:pt x="206188" y="1030249"/>
                  <a:pt x="412377" y="957784"/>
                  <a:pt x="537883" y="815843"/>
                </a:cubicBezTo>
                <a:cubicBezTo>
                  <a:pt x="663389" y="673902"/>
                  <a:pt x="658907" y="387032"/>
                  <a:pt x="753036" y="251067"/>
                </a:cubicBezTo>
                <a:cubicBezTo>
                  <a:pt x="847165" y="115102"/>
                  <a:pt x="1050365" y="-2933"/>
                  <a:pt x="1102659" y="55"/>
                </a:cubicBezTo>
              </a:path>
            </a:pathLst>
          </a:custGeom>
          <a:noFill/>
          <a:ln>
            <a:prstDash val="dash"/>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8" name="TextBox 137"/>
          <p:cNvSpPr txBox="1"/>
          <p:nvPr/>
        </p:nvSpPr>
        <p:spPr>
          <a:xfrm>
            <a:off x="4311078" y="3294539"/>
            <a:ext cx="719426" cy="553998"/>
          </a:xfrm>
          <a:prstGeom prst="rect">
            <a:avLst/>
          </a:prstGeom>
          <a:noFill/>
        </p:spPr>
        <p:txBody>
          <a:bodyPr wrap="square" rtlCol="0">
            <a:spAutoFit/>
          </a:bodyPr>
          <a:lstStyle/>
          <a:p>
            <a:r>
              <a:rPr lang="en-US" sz="1000" dirty="0"/>
              <a:t>points to interrupt handler</a:t>
            </a:r>
          </a:p>
        </p:txBody>
      </p:sp>
      <p:sp>
        <p:nvSpPr>
          <p:cNvPr id="45" name="Rectangle 44"/>
          <p:cNvSpPr/>
          <p:nvPr/>
        </p:nvSpPr>
        <p:spPr>
          <a:xfrm>
            <a:off x="2464486" y="1044010"/>
            <a:ext cx="2088232" cy="31534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TextBox 45"/>
          <p:cNvSpPr txBox="1"/>
          <p:nvPr/>
        </p:nvSpPr>
        <p:spPr>
          <a:xfrm>
            <a:off x="2924421" y="1017017"/>
            <a:ext cx="1800200" cy="369332"/>
          </a:xfrm>
          <a:prstGeom prst="rect">
            <a:avLst/>
          </a:prstGeom>
          <a:noFill/>
        </p:spPr>
        <p:txBody>
          <a:bodyPr wrap="square" rtlCol="0">
            <a:spAutoFit/>
          </a:bodyPr>
          <a:lstStyle/>
          <a:p>
            <a:r>
              <a:rPr lang="en-US" dirty="0"/>
              <a:t>status register</a:t>
            </a:r>
          </a:p>
        </p:txBody>
      </p:sp>
      <p:sp>
        <p:nvSpPr>
          <p:cNvPr id="64" name="Freeform 63"/>
          <p:cNvSpPr/>
          <p:nvPr/>
        </p:nvSpPr>
        <p:spPr>
          <a:xfrm>
            <a:off x="1889622" y="1230228"/>
            <a:ext cx="728401" cy="1347227"/>
          </a:xfrm>
          <a:custGeom>
            <a:avLst/>
            <a:gdLst>
              <a:gd name="connsiteX0" fmla="*/ 0 w 1102659"/>
              <a:gd name="connsiteY0" fmla="*/ 1102714 h 1102714"/>
              <a:gd name="connsiteX1" fmla="*/ 537883 w 1102659"/>
              <a:gd name="connsiteY1" fmla="*/ 815843 h 1102714"/>
              <a:gd name="connsiteX2" fmla="*/ 753036 w 1102659"/>
              <a:gd name="connsiteY2" fmla="*/ 251067 h 1102714"/>
              <a:gd name="connsiteX3" fmla="*/ 1102659 w 1102659"/>
              <a:gd name="connsiteY3" fmla="*/ 55 h 1102714"/>
            </a:gdLst>
            <a:ahLst/>
            <a:cxnLst>
              <a:cxn ang="0">
                <a:pos x="connsiteX0" y="connsiteY0"/>
              </a:cxn>
              <a:cxn ang="0">
                <a:pos x="connsiteX1" y="connsiteY1"/>
              </a:cxn>
              <a:cxn ang="0">
                <a:pos x="connsiteX2" y="connsiteY2"/>
              </a:cxn>
              <a:cxn ang="0">
                <a:pos x="connsiteX3" y="connsiteY3"/>
              </a:cxn>
            </a:cxnLst>
            <a:rect l="l" t="t" r="r" b="b"/>
            <a:pathLst>
              <a:path w="1102659" h="1102714">
                <a:moveTo>
                  <a:pt x="0" y="1102714"/>
                </a:moveTo>
                <a:cubicBezTo>
                  <a:pt x="206188" y="1030249"/>
                  <a:pt x="412377" y="957784"/>
                  <a:pt x="537883" y="815843"/>
                </a:cubicBezTo>
                <a:cubicBezTo>
                  <a:pt x="663389" y="673902"/>
                  <a:pt x="658907" y="387032"/>
                  <a:pt x="753036" y="251067"/>
                </a:cubicBezTo>
                <a:cubicBezTo>
                  <a:pt x="847165" y="115102"/>
                  <a:pt x="1050365" y="-2933"/>
                  <a:pt x="1102659" y="55"/>
                </a:cubicBezTo>
              </a:path>
            </a:pathLst>
          </a:custGeom>
          <a:noFill/>
          <a:ln>
            <a:prstDash val="dash"/>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9" name="Oval 98"/>
          <p:cNvSpPr/>
          <p:nvPr/>
        </p:nvSpPr>
        <p:spPr>
          <a:xfrm>
            <a:off x="1616551" y="2781444"/>
            <a:ext cx="150868" cy="1508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7</a:t>
            </a:r>
          </a:p>
        </p:txBody>
      </p:sp>
      <p:sp>
        <p:nvSpPr>
          <p:cNvPr id="100" name="Oval 99"/>
          <p:cNvSpPr/>
          <p:nvPr/>
        </p:nvSpPr>
        <p:spPr>
          <a:xfrm>
            <a:off x="5440331" y="1488257"/>
            <a:ext cx="150868" cy="1508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5</a:t>
            </a:r>
          </a:p>
        </p:txBody>
      </p:sp>
      <p:cxnSp>
        <p:nvCxnSpPr>
          <p:cNvPr id="62" name="Straight Connector 61"/>
          <p:cNvCxnSpPr/>
          <p:nvPr/>
        </p:nvCxnSpPr>
        <p:spPr>
          <a:xfrm>
            <a:off x="2636389" y="1044010"/>
            <a:ext cx="0" cy="315347"/>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2843808" y="1044010"/>
            <a:ext cx="0" cy="315347"/>
          </a:xfrm>
          <a:prstGeom prst="line">
            <a:avLst/>
          </a:prstGeom>
          <a:ln w="12700">
            <a:prstDash val="sysDash"/>
          </a:ln>
        </p:spPr>
        <p:style>
          <a:lnRef idx="2">
            <a:schemeClr val="accent1"/>
          </a:lnRef>
          <a:fillRef idx="0">
            <a:schemeClr val="accent1"/>
          </a:fillRef>
          <a:effectRef idx="1">
            <a:schemeClr val="accent1"/>
          </a:effectRef>
          <a:fontRef idx="minor">
            <a:schemeClr val="tx1"/>
          </a:fontRef>
        </p:style>
      </p:cxnSp>
      <p:sp>
        <p:nvSpPr>
          <p:cNvPr id="104" name="Freeform 103"/>
          <p:cNvSpPr/>
          <p:nvPr/>
        </p:nvSpPr>
        <p:spPr>
          <a:xfrm>
            <a:off x="2743200" y="904112"/>
            <a:ext cx="3129280" cy="1087248"/>
          </a:xfrm>
          <a:custGeom>
            <a:avLst/>
            <a:gdLst>
              <a:gd name="connsiteX0" fmla="*/ 3129280 w 3129280"/>
              <a:gd name="connsiteY0" fmla="*/ 1087248 h 1087248"/>
              <a:gd name="connsiteX1" fmla="*/ 2407920 w 3129280"/>
              <a:gd name="connsiteY1" fmla="*/ 172848 h 1087248"/>
              <a:gd name="connsiteX2" fmla="*/ 711200 w 3129280"/>
              <a:gd name="connsiteY2" fmla="*/ 128 h 1087248"/>
              <a:gd name="connsiteX3" fmla="*/ 0 w 3129280"/>
              <a:gd name="connsiteY3" fmla="*/ 142368 h 1087248"/>
            </a:gdLst>
            <a:ahLst/>
            <a:cxnLst>
              <a:cxn ang="0">
                <a:pos x="connsiteX0" y="connsiteY0"/>
              </a:cxn>
              <a:cxn ang="0">
                <a:pos x="connsiteX1" y="connsiteY1"/>
              </a:cxn>
              <a:cxn ang="0">
                <a:pos x="connsiteX2" y="connsiteY2"/>
              </a:cxn>
              <a:cxn ang="0">
                <a:pos x="connsiteX3" y="connsiteY3"/>
              </a:cxn>
            </a:cxnLst>
            <a:rect l="l" t="t" r="r" b="b"/>
            <a:pathLst>
              <a:path w="3129280" h="1087248">
                <a:moveTo>
                  <a:pt x="3129280" y="1087248"/>
                </a:moveTo>
                <a:cubicBezTo>
                  <a:pt x="2970106" y="720641"/>
                  <a:pt x="2810933" y="354035"/>
                  <a:pt x="2407920" y="172848"/>
                </a:cubicBezTo>
                <a:cubicBezTo>
                  <a:pt x="2004907" y="-8339"/>
                  <a:pt x="1112520" y="5208"/>
                  <a:pt x="711200" y="128"/>
                </a:cubicBezTo>
                <a:cubicBezTo>
                  <a:pt x="309880" y="-4952"/>
                  <a:pt x="0" y="142368"/>
                  <a:pt x="0" y="142368"/>
                </a:cubicBezTo>
              </a:path>
            </a:pathLst>
          </a:custGeom>
          <a:noFill/>
          <a:ln>
            <a:prstDash val="dash"/>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TextBox 123"/>
          <p:cNvSpPr txBox="1"/>
          <p:nvPr/>
        </p:nvSpPr>
        <p:spPr>
          <a:xfrm>
            <a:off x="2619040" y="1084892"/>
            <a:ext cx="292877" cy="246221"/>
          </a:xfrm>
          <a:prstGeom prst="rect">
            <a:avLst/>
          </a:prstGeom>
          <a:noFill/>
        </p:spPr>
        <p:txBody>
          <a:bodyPr wrap="square" rtlCol="0">
            <a:spAutoFit/>
          </a:bodyPr>
          <a:lstStyle/>
          <a:p>
            <a:r>
              <a:rPr lang="en-US" sz="1000" dirty="0"/>
              <a:t>IF</a:t>
            </a:r>
          </a:p>
        </p:txBody>
      </p:sp>
    </p:spTree>
    <p:extLst>
      <p:ext uri="{BB962C8B-B14F-4D97-AF65-F5344CB8AC3E}">
        <p14:creationId xmlns:p14="http://schemas.microsoft.com/office/powerpoint/2010/main" val="1825416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06375"/>
            <a:ext cx="8229600" cy="857250"/>
          </a:xfrm>
        </p:spPr>
        <p:txBody>
          <a:bodyPr/>
          <a:lstStyle/>
          <a:p>
            <a:pPr algn="l"/>
            <a:r>
              <a:rPr lang="nl-NL" dirty="0"/>
              <a:t>Interrupt nested call sequence</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200" y="1275606"/>
            <a:ext cx="7164288" cy="2852088"/>
          </a:xfrm>
          <a:prstGeom prst="rect">
            <a:avLst/>
          </a:prstGeom>
        </p:spPr>
      </p:pic>
    </p:spTree>
    <p:extLst>
      <p:ext uri="{BB962C8B-B14F-4D97-AF65-F5344CB8AC3E}">
        <p14:creationId xmlns:p14="http://schemas.microsoft.com/office/powerpoint/2010/main" val="1775131162"/>
      </p:ext>
    </p:extLst>
  </p:cSld>
  <p:clrMapOvr>
    <a:masterClrMapping/>
  </p:clrMapOvr>
</p:sld>
</file>

<file path=ppt/theme/theme1.xml><?xml version="1.0" encoding="utf-8"?>
<a:theme xmlns:a="http://schemas.openxmlformats.org/drawingml/2006/main" name="Aangepast ontwerp">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Aangepast ontwer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ontys">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PPT_Fontys_NL_universeel</Template>
  <TotalTime>0</TotalTime>
  <Words>2666</Words>
  <Application>Microsoft Office PowerPoint</Application>
  <PresentationFormat>On-screen Show (16:9)</PresentationFormat>
  <Paragraphs>265</Paragraphs>
  <Slides>16</Slides>
  <Notes>15</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16</vt:i4>
      </vt:variant>
    </vt:vector>
  </HeadingPairs>
  <TitlesOfParts>
    <vt:vector size="23" baseType="lpstr">
      <vt:lpstr>Arial</vt:lpstr>
      <vt:lpstr>Calibri</vt:lpstr>
      <vt:lpstr>Courier</vt:lpstr>
      <vt:lpstr>Courier New</vt:lpstr>
      <vt:lpstr>Aangepast ontwerp</vt:lpstr>
      <vt:lpstr>1_Aangepast ontwerp</vt:lpstr>
      <vt:lpstr>fontys</vt:lpstr>
      <vt:lpstr>Embedded Systems: Interrupts</vt:lpstr>
      <vt:lpstr>Today</vt:lpstr>
      <vt:lpstr>Why do we need interrupts?</vt:lpstr>
      <vt:lpstr>In code: polling versus interrupts</vt:lpstr>
      <vt:lpstr>Interrupts - overview</vt:lpstr>
      <vt:lpstr>NVIC – Nested Vector Interrupt Controller</vt:lpstr>
      <vt:lpstr>Vector table</vt:lpstr>
      <vt:lpstr>Interrupt handling</vt:lpstr>
      <vt:lpstr>Interrupt nested call sequence</vt:lpstr>
      <vt:lpstr>Application: button</vt:lpstr>
      <vt:lpstr>Application: rotary encoder</vt:lpstr>
      <vt:lpstr>Interrupts - code example button Generate interrupt when button is pressed</vt:lpstr>
      <vt:lpstr>Interrupts - code example button Generate interrupt when button is pressed</vt:lpstr>
      <vt:lpstr>Good interrupt handler design</vt:lpstr>
      <vt:lpstr>Challenge: How to determine a short and long button press?</vt:lpstr>
      <vt:lpstr>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PRC3 - Introduction</dc:title>
  <dc:subject/>
  <dc:creator>Freddy Hurkmans</dc:creator>
  <cp:keywords/>
  <dc:description/>
  <cp:lastModifiedBy>Bakx,René R.P.M.</cp:lastModifiedBy>
  <cp:revision>533</cp:revision>
  <dcterms:created xsi:type="dcterms:W3CDTF">2012-05-11T07:21:45Z</dcterms:created>
  <dcterms:modified xsi:type="dcterms:W3CDTF">2022-11-26T06:50:11Z</dcterms:modified>
  <cp:category/>
</cp:coreProperties>
</file>